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131"/>
  </p:notesMasterIdLst>
  <p:sldIdLst>
    <p:sldId id="257" r:id="rId3"/>
    <p:sldId id="1040" r:id="rId4"/>
    <p:sldId id="1041" r:id="rId5"/>
    <p:sldId id="1042" r:id="rId6"/>
    <p:sldId id="1043" r:id="rId7"/>
    <p:sldId id="1044" r:id="rId8"/>
    <p:sldId id="1045" r:id="rId9"/>
    <p:sldId id="1071" r:id="rId10"/>
    <p:sldId id="1046" r:id="rId11"/>
    <p:sldId id="1047" r:id="rId12"/>
    <p:sldId id="1072" r:id="rId13"/>
    <p:sldId id="1048" r:id="rId14"/>
    <p:sldId id="1064" r:id="rId15"/>
    <p:sldId id="1068" r:id="rId16"/>
    <p:sldId id="1067" r:id="rId17"/>
    <p:sldId id="1062" r:id="rId18"/>
    <p:sldId id="1063" r:id="rId19"/>
    <p:sldId id="1066" r:id="rId20"/>
    <p:sldId id="1065" r:id="rId21"/>
    <p:sldId id="1069" r:id="rId22"/>
    <p:sldId id="1070" r:id="rId23"/>
    <p:sldId id="1049" r:id="rId24"/>
    <p:sldId id="1050" r:id="rId25"/>
    <p:sldId id="1051" r:id="rId26"/>
    <p:sldId id="993" r:id="rId27"/>
    <p:sldId id="1054" r:id="rId28"/>
    <p:sldId id="1055" r:id="rId29"/>
    <p:sldId id="1056" r:id="rId30"/>
    <p:sldId id="1057" r:id="rId31"/>
    <p:sldId id="1058" r:id="rId32"/>
    <p:sldId id="1059" r:id="rId33"/>
    <p:sldId id="1060" r:id="rId34"/>
    <p:sldId id="1061" r:id="rId35"/>
    <p:sldId id="1053" r:id="rId36"/>
    <p:sldId id="994" r:id="rId37"/>
    <p:sldId id="995" r:id="rId38"/>
    <p:sldId id="996" r:id="rId39"/>
    <p:sldId id="997" r:id="rId40"/>
    <p:sldId id="1052" r:id="rId41"/>
    <p:sldId id="892" r:id="rId42"/>
    <p:sldId id="992" r:id="rId43"/>
    <p:sldId id="945" r:id="rId44"/>
    <p:sldId id="944" r:id="rId45"/>
    <p:sldId id="946" r:id="rId46"/>
    <p:sldId id="947" r:id="rId47"/>
    <p:sldId id="948" r:id="rId48"/>
    <p:sldId id="949" r:id="rId49"/>
    <p:sldId id="950" r:id="rId50"/>
    <p:sldId id="951" r:id="rId51"/>
    <p:sldId id="952" r:id="rId52"/>
    <p:sldId id="953" r:id="rId53"/>
    <p:sldId id="954" r:id="rId54"/>
    <p:sldId id="957" r:id="rId55"/>
    <p:sldId id="958" r:id="rId56"/>
    <p:sldId id="959" r:id="rId57"/>
    <p:sldId id="960" r:id="rId58"/>
    <p:sldId id="961" r:id="rId59"/>
    <p:sldId id="962" r:id="rId60"/>
    <p:sldId id="847" r:id="rId61"/>
    <p:sldId id="963" r:id="rId62"/>
    <p:sldId id="964" r:id="rId63"/>
    <p:sldId id="965" r:id="rId64"/>
    <p:sldId id="966" r:id="rId65"/>
    <p:sldId id="967" r:id="rId66"/>
    <p:sldId id="968" r:id="rId67"/>
    <p:sldId id="969" r:id="rId68"/>
    <p:sldId id="970" r:id="rId69"/>
    <p:sldId id="971" r:id="rId70"/>
    <p:sldId id="972" r:id="rId71"/>
    <p:sldId id="973" r:id="rId72"/>
    <p:sldId id="974" r:id="rId73"/>
    <p:sldId id="975" r:id="rId74"/>
    <p:sldId id="976" r:id="rId75"/>
    <p:sldId id="977" r:id="rId76"/>
    <p:sldId id="980" r:id="rId77"/>
    <p:sldId id="981" r:id="rId78"/>
    <p:sldId id="982" r:id="rId79"/>
    <p:sldId id="978" r:id="rId80"/>
    <p:sldId id="979" r:id="rId81"/>
    <p:sldId id="998" r:id="rId82"/>
    <p:sldId id="986" r:id="rId83"/>
    <p:sldId id="984" r:id="rId84"/>
    <p:sldId id="985" r:id="rId85"/>
    <p:sldId id="999" r:id="rId86"/>
    <p:sldId id="1002" r:id="rId87"/>
    <p:sldId id="1003" r:id="rId88"/>
    <p:sldId id="1004" r:id="rId89"/>
    <p:sldId id="1005" r:id="rId90"/>
    <p:sldId id="1006" r:id="rId91"/>
    <p:sldId id="988" r:id="rId92"/>
    <p:sldId id="987" r:id="rId93"/>
    <p:sldId id="989" r:id="rId94"/>
    <p:sldId id="1007" r:id="rId95"/>
    <p:sldId id="1008" r:id="rId96"/>
    <p:sldId id="1020" r:id="rId97"/>
    <p:sldId id="1021" r:id="rId98"/>
    <p:sldId id="1030" r:id="rId99"/>
    <p:sldId id="1024" r:id="rId100"/>
    <p:sldId id="1022" r:id="rId101"/>
    <p:sldId id="1031" r:id="rId102"/>
    <p:sldId id="1023" r:id="rId103"/>
    <p:sldId id="1026" r:id="rId104"/>
    <p:sldId id="1032" r:id="rId105"/>
    <p:sldId id="1033" r:id="rId106"/>
    <p:sldId id="1034" r:id="rId107"/>
    <p:sldId id="1035" r:id="rId108"/>
    <p:sldId id="1036" r:id="rId109"/>
    <p:sldId id="1037" r:id="rId110"/>
    <p:sldId id="1038" r:id="rId111"/>
    <p:sldId id="1039" r:id="rId112"/>
    <p:sldId id="1027" r:id="rId113"/>
    <p:sldId id="1009" r:id="rId114"/>
    <p:sldId id="1010" r:id="rId115"/>
    <p:sldId id="1011" r:id="rId116"/>
    <p:sldId id="1012" r:id="rId117"/>
    <p:sldId id="1013" r:id="rId118"/>
    <p:sldId id="1014" r:id="rId119"/>
    <p:sldId id="1015" r:id="rId120"/>
    <p:sldId id="1016" r:id="rId121"/>
    <p:sldId id="1017" r:id="rId122"/>
    <p:sldId id="1028" r:id="rId123"/>
    <p:sldId id="1019" r:id="rId124"/>
    <p:sldId id="1073" r:id="rId125"/>
    <p:sldId id="1029" r:id="rId126"/>
    <p:sldId id="1075" r:id="rId127"/>
    <p:sldId id="1074" r:id="rId128"/>
    <p:sldId id="990" r:id="rId129"/>
    <p:sldId id="939" r:id="rId1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0">
          <p15:clr>
            <a:srgbClr val="A4A3A4"/>
          </p15:clr>
        </p15:guide>
        <p15:guide id="2" orient="horz" pos="1822">
          <p15:clr>
            <a:srgbClr val="A4A3A4"/>
          </p15:clr>
        </p15:guide>
        <p15:guide id="3" orient="horz" pos="2340">
          <p15:clr>
            <a:srgbClr val="A4A3A4"/>
          </p15:clr>
        </p15:guide>
        <p15:guide id="4" pos="3804">
          <p15:clr>
            <a:srgbClr val="A4A3A4"/>
          </p15:clr>
        </p15:guide>
        <p15:guide id="5" pos="746">
          <p15:clr>
            <a:srgbClr val="A4A3A4"/>
          </p15:clr>
        </p15:guide>
        <p15:guide id="6" pos="6994">
          <p15:clr>
            <a:srgbClr val="A4A3A4"/>
          </p15:clr>
        </p15:guide>
        <p15:guide id="7" pos="878">
          <p15:clr>
            <a:srgbClr val="A4A3A4"/>
          </p15:clr>
        </p15:guide>
        <p15:guide id="8" pos="747">
          <p15:clr>
            <a:srgbClr val="A4A3A4"/>
          </p15:clr>
        </p15:guide>
        <p15:guide id="9" pos="6995">
          <p15:clr>
            <a:srgbClr val="A4A3A4"/>
          </p15:clr>
        </p15:guide>
        <p15:guide id="10" pos="87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启成" initials="张启成" lastIdx="1" clrIdx="0"/>
  <p:cmAuthor id="2" name="WJZ" initials="W" lastIdx="1" clrIdx="1">
    <p:extLst>
      <p:ext uri="{19B8F6BF-5375-455C-9EA6-DF929625EA0E}">
        <p15:presenceInfo xmlns:p15="http://schemas.microsoft.com/office/powerpoint/2012/main" userId="WJ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66FF"/>
    <a:srgbClr val="ED7D31"/>
    <a:srgbClr val="2E75B6"/>
    <a:srgbClr val="FF9900"/>
    <a:srgbClr val="0070C0"/>
    <a:srgbClr val="FF3200"/>
    <a:srgbClr val="0099CC"/>
    <a:srgbClr val="00478B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115" autoAdjust="0"/>
    <p:restoredTop sz="83758" autoAdjust="0"/>
  </p:normalViewPr>
  <p:slideViewPr>
    <p:cSldViewPr snapToGrid="0" showGuides="1">
      <p:cViewPr varScale="1">
        <p:scale>
          <a:sx n="54" d="100"/>
          <a:sy n="54" d="100"/>
        </p:scale>
        <p:origin x="24" y="48"/>
      </p:cViewPr>
      <p:guideLst>
        <p:guide orient="horz" pos="2110"/>
        <p:guide orient="horz" pos="1822"/>
        <p:guide orient="horz" pos="2340"/>
        <p:guide pos="3804"/>
        <p:guide pos="746"/>
        <p:guide pos="6994"/>
        <p:guide pos="878"/>
        <p:guide pos="747"/>
        <p:guide pos="6995"/>
        <p:guide pos="879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presProps" Target="presProp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26" Type="http://schemas.openxmlformats.org/officeDocument/2006/relationships/slide" Target="slides/slide124.xml"/><Relationship Id="rId13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16" Type="http://schemas.openxmlformats.org/officeDocument/2006/relationships/slide" Target="slides/slide114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slide" Target="slides/slide109.xml"/><Relationship Id="rId13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30" Type="http://schemas.openxmlformats.org/officeDocument/2006/relationships/slide" Target="slides/slide128.xml"/><Relationship Id="rId13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B3321-9625-48D7-A91D-CD4FF8EA26CB}" type="datetimeFigureOut">
              <a:rPr lang="zh-CN" altLang="en-US" smtClean="0"/>
              <a:pPr/>
              <a:t>2024/10/4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41EC39-8C03-4A1B-8776-95A63998E4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423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7178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现代处理器对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CISC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进行了融合。例如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微处理器先将复杂指令分解为若干类似于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指令的微操作μ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ops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，然后采用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结构（如流水线、乱序等高效实现手段）实现这些微操作。而一些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处理器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也加入了一些功能强大的专用指令（如向量指令、多媒体指令等）。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32011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dirty="0"/>
              <a:t>GT</a:t>
            </a:r>
            <a:r>
              <a:rPr lang="zh-CN" altLang="en-US" dirty="0"/>
              <a:t>：</a:t>
            </a:r>
            <a:r>
              <a:rPr lang="en-US" altLang="zh-CN" dirty="0"/>
              <a:t>Z==0 &amp;&amp; N==V</a:t>
            </a:r>
          </a:p>
          <a:p>
            <a:pPr algn="l"/>
            <a:r>
              <a:rPr lang="en-US" altLang="zh-CN" dirty="0"/>
              <a:t>LT</a:t>
            </a:r>
            <a:r>
              <a:rPr lang="zh-CN" altLang="en-US" dirty="0"/>
              <a:t>：</a:t>
            </a:r>
            <a:r>
              <a:rPr lang="en-US" altLang="zh-CN" dirty="0"/>
              <a:t>N!=V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75519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685724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dirty="0">
                <a:solidFill>
                  <a:srgbClr val="303030"/>
                </a:solidFill>
                <a:effectLst/>
                <a:latin typeface="HiddenHorzOCR-Identity-H"/>
              </a:rPr>
              <a:t>每条指令的</a:t>
            </a:r>
            <a:r>
              <a:rPr lang="en-US" altLang="zh-CN" sz="1800" b="0" i="0" dirty="0">
                <a:solidFill>
                  <a:srgbClr val="303030"/>
                </a:solidFill>
                <a:effectLst/>
                <a:latin typeface="HiddenHorzOCR-Identity-H"/>
              </a:rPr>
              <a:t>4</a:t>
            </a:r>
            <a:r>
              <a:rPr lang="zh-CN" altLang="en-US" sz="1800" b="0" i="0" dirty="0">
                <a:solidFill>
                  <a:srgbClr val="303030"/>
                </a:solidFill>
                <a:effectLst/>
                <a:latin typeface="HiddenHorzOCR-Identity-H"/>
              </a:rPr>
              <a:t>位</a:t>
            </a:r>
            <a:r>
              <a:rPr lang="zh-CN" altLang="en-US" sz="1800" b="0" i="0" dirty="0">
                <a:solidFill>
                  <a:srgbClr val="404040"/>
                </a:solidFill>
                <a:effectLst/>
                <a:latin typeface="HiddenHorzOCR-Identity-H"/>
              </a:rPr>
              <a:t>条件执行字段不同；</a:t>
            </a:r>
            <a:endParaRPr lang="en-US" altLang="zh-CN" sz="1800" b="0" i="0" dirty="0">
              <a:solidFill>
                <a:srgbClr val="404040"/>
              </a:solidFill>
              <a:effectLst/>
              <a:latin typeface="HiddenHorzOCR-Identity-H"/>
            </a:endParaRPr>
          </a:p>
          <a:p>
            <a:pPr algn="l"/>
            <a:r>
              <a:rPr lang="en-US" altLang="zh-CN" sz="1800" b="0" i="0" dirty="0">
                <a:solidFill>
                  <a:srgbClr val="303030"/>
                </a:solidFill>
                <a:effectLst/>
                <a:latin typeface="HiddenHorzOCR-Identity-H"/>
              </a:rPr>
              <a:t>ARM</a:t>
            </a:r>
            <a:r>
              <a:rPr lang="zh-CN" altLang="en-US" sz="1800" b="0" i="0" dirty="0">
                <a:solidFill>
                  <a:srgbClr val="303030"/>
                </a:solidFill>
                <a:effectLst/>
                <a:latin typeface="HiddenHorzOCR-Identity-H"/>
              </a:rPr>
              <a:t>因为只用 </a:t>
            </a:r>
            <a:r>
              <a:rPr lang="en-US" altLang="zh-CN" sz="1800" b="0" i="0" dirty="0">
                <a:solidFill>
                  <a:srgbClr val="303030"/>
                </a:solidFill>
                <a:effectLst/>
                <a:latin typeface="HiddenHorzOCR-Identity-H"/>
              </a:rPr>
              <a:t>MIPS</a:t>
            </a:r>
            <a:r>
              <a:rPr lang="zh-CN" altLang="en-US" sz="1800" b="0" i="0" dirty="0">
                <a:solidFill>
                  <a:srgbClr val="5B5B5B"/>
                </a:solidFill>
                <a:effectLst/>
                <a:latin typeface="HiddenHorzOCR-Identity-H"/>
              </a:rPr>
              <a:t>一 </a:t>
            </a:r>
            <a:r>
              <a:rPr lang="zh-CN" altLang="en-US" sz="1800" b="0" i="0" dirty="0">
                <a:solidFill>
                  <a:srgbClr val="404040"/>
                </a:solidFill>
                <a:effectLst/>
                <a:latin typeface="HiddenHorzOCR-Identity-H"/>
              </a:rPr>
              <a:t>半数量的寄存器，所以具有相对较小的寄存器</a:t>
            </a:r>
            <a:r>
              <a:rPr lang="zh-CN" altLang="en-US" sz="1800" b="0" i="0" dirty="0">
                <a:solidFill>
                  <a:srgbClr val="303030"/>
                </a:solidFill>
                <a:effectLst/>
                <a:latin typeface="HiddenHorzOCR-Identity-H"/>
              </a:rPr>
              <a:t>字段</a:t>
            </a:r>
            <a:r>
              <a:rPr lang="en-US" altLang="zh-CN" sz="1800" b="0" i="0" dirty="0">
                <a:solidFill>
                  <a:srgbClr val="303030"/>
                </a:solidFill>
                <a:effectLst/>
                <a:latin typeface="HiddenHorzOCR-Identity-H"/>
              </a:rPr>
              <a:t> </a:t>
            </a:r>
            <a:br>
              <a:rPr lang="zh-CN" altLang="en-US" dirty="0"/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52109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zh-CN" altLang="en-US" dirty="0"/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9856949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zh-CN" altLang="en-US" dirty="0"/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875522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zh-CN" altLang="en-US" dirty="0"/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72018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zh-CN" altLang="en-US" dirty="0"/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00222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br>
              <a:rPr lang="zh-CN" altLang="en-US" dirty="0"/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015570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024177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893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47582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488863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相比于</a:t>
            </a:r>
            <a:r>
              <a:rPr lang="en-US" altLang="zh-CN" dirty="0" err="1"/>
              <a:t>v7</a:t>
            </a:r>
            <a:r>
              <a:rPr lang="zh-CN" altLang="en-US" dirty="0"/>
              <a:t>，</a:t>
            </a:r>
            <a:r>
              <a:rPr lang="en-US" altLang="zh-CN" dirty="0" err="1"/>
              <a:t>v8</a:t>
            </a:r>
            <a:r>
              <a:rPr lang="zh-CN" altLang="en-US" dirty="0"/>
              <a:t>更像</a:t>
            </a:r>
            <a:r>
              <a:rPr lang="en-US" altLang="zh-CN" dirty="0"/>
              <a:t>MIPS</a:t>
            </a:r>
            <a:r>
              <a:rPr lang="zh-CN" altLang="en-US" dirty="0"/>
              <a:t>。</a:t>
            </a:r>
            <a:r>
              <a:rPr lang="en-US" altLang="zh-CN" dirty="0" err="1"/>
              <a:t>X0~X30</a:t>
            </a:r>
            <a:r>
              <a:rPr lang="zh-CN" altLang="en-US" dirty="0"/>
              <a:t>（</a:t>
            </a:r>
            <a:r>
              <a:rPr lang="en-US" altLang="zh-CN" dirty="0"/>
              <a:t>64</a:t>
            </a:r>
            <a:r>
              <a:rPr lang="zh-CN" altLang="en-US" dirty="0"/>
              <a:t>位）</a:t>
            </a:r>
            <a:r>
              <a:rPr lang="en-US" altLang="zh-CN" dirty="0"/>
              <a:t> </a:t>
            </a:r>
            <a:r>
              <a:rPr lang="en-US" altLang="zh-CN" dirty="0" err="1"/>
              <a:t>W0~W30</a:t>
            </a:r>
            <a:r>
              <a:rPr lang="zh-CN" altLang="en-US" dirty="0"/>
              <a:t>（</a:t>
            </a:r>
            <a:r>
              <a:rPr lang="en-US" altLang="zh-CN" dirty="0"/>
              <a:t>32</a:t>
            </a:r>
            <a:r>
              <a:rPr lang="zh-CN" altLang="en-US" dirty="0"/>
              <a:t>位）物理共享。</a:t>
            </a:r>
            <a:r>
              <a:rPr lang="en-US" altLang="zh-CN" dirty="0" err="1"/>
              <a:t>PSTATE</a:t>
            </a:r>
            <a:r>
              <a:rPr lang="zh-CN" altLang="en-US" dirty="0"/>
              <a:t>字段（</a:t>
            </a:r>
            <a:r>
              <a:rPr lang="en-US" altLang="zh-CN" dirty="0" err="1"/>
              <a:t>CPSR</a:t>
            </a:r>
            <a:r>
              <a:rPr lang="zh-CN" altLang="en-US" dirty="0"/>
              <a:t>）、两个零寄存器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WZR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和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XZR</a:t>
            </a:r>
            <a:br>
              <a:rPr lang="zh-CN" altLang="en-US" dirty="0"/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81036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8967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53934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David Patterson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教授与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Krste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Asanovic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教授研究团队正在准备启动一个新项目，需要选择一种处理器指令集。他们分析了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MIPS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SPARC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X86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等多个指令集，发现它们不仅设计越来越复杂，而且还存在知识产权问题。于是伯克利的研究团队临时组建一个四人小组，开展一个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个月的暑期小项目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从零开始设计一套全新的指令集！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能满足从微控制器到超级计算机等各种尺寸的处理器，能支持从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FPGA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到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ASIC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到未来器件等各种实现，能高效地实现各种微结构，能支持大量的定制与加速功能，能和现有软件栈与编程语言很好的适配。还有最重要的一点就是要稳定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——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不会改变，不会消失。 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允许使用者修改和重新发布开源代码，也允许基于开源代码开发商业软件发布和销售。</a:t>
            </a:r>
            <a:endParaRPr lang="en-US" altLang="zh-CN" sz="1200" b="1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13928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模块化：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RISC-V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最为重要的一个特点是模块化。传统的增量指令集架构设计要求保持向后的二进制兼容，因此新处理器必须负重前行，在实现所有历史设计的基础上实现新的设计，这使得指令集架构的复杂度随时间持续增长。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RISC-V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的做法是将指令集划分为几个标准的子集，称为扩展，并保持一些基础的扩展（例如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RV32I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）永远不变。这一约定给编译器和操作系统相关的开发人员提供了稳定的目标。并且这些扩展是可选的，处理器的设计者可以根据需求选择实现不同的扩展，这对于嵌入式应用至关重要。 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23160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06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执行通用计算所必须的整数计算、访存、分支以及系统调用等指令一应俱全。</a:t>
            </a:r>
            <a:endParaRPr lang="en-US" altLang="zh-CN" sz="1200" b="1" dirty="0">
              <a:solidFill>
                <a:srgbClr val="0F72A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0" marR="0" lvl="0" indent="0" algn="l" defTabSz="9906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压缩扩展：它们只对汇编器和链接器可见，因此编译器编写者和汇编语言程序员可以忽略它们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987789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945845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23387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8834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49817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13024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带条件的跳转不同于其他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RISC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架构，需要两条跳转指令（比较，跳转，例如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），这种方式不仅减少了指令数目，硬件设计也更简单。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静态分支预测：如果向后跳的分支指令，预测为跳；如果向前跳的分支指令，预测为“不跳”。符号位编码固定，便于硬件译码器直接定位其值为正还是负。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条件码执行可减少指令数目，避免分支跳转带来的性能损失，但硬件设计复杂。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48003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493241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58345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3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种不含立即数的格式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E-BZ"/>
              </a:rPr>
              <a:t>2R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、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E-BZ"/>
              </a:rPr>
              <a:t>3R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、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E-BZ"/>
              </a:rPr>
              <a:t>4R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和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6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种包含立即数的格式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E-BZ"/>
              </a:rPr>
              <a:t>2RI8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、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E-BZ"/>
              </a:rPr>
              <a:t>2RI12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、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E-BZ"/>
              </a:rPr>
              <a:t>2RI14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、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E-BZ"/>
              </a:rPr>
              <a:t>2RI16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、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E-BZ"/>
              </a:rPr>
              <a:t>1RI21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和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E-BZ"/>
              </a:rPr>
              <a:t>I26</a:t>
            </a:r>
            <a:r>
              <a:rPr lang="en-US" altLang="zh-CN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E-BZ"/>
              </a:rPr>
              <a:t>rd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、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E-BZ"/>
              </a:rPr>
              <a:t>rj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、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E-BZ"/>
              </a:rPr>
              <a:t>rk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和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E-BZ"/>
              </a:rPr>
              <a:t>ra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域用于存放寄存器号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通常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E-BZ"/>
              </a:rPr>
              <a:t>rd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表示目的操作数寄存器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而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E-BZ"/>
              </a:rPr>
              <a:t>rj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、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E-BZ"/>
              </a:rPr>
              <a:t>rk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、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E-BZ"/>
              </a:rPr>
              <a:t>ra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表示源操作数寄存器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;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E-BZ"/>
              </a:rPr>
              <a:t>Ixx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域用于存放指令立即数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即立即数寻址方式下指令中给出的数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。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指令中的立即数不仅作为运算型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指令的源操作数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也作为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load / store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指令中相对于基地址的地址偏移以及转移指令中转移目标的偏移量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。</a:t>
            </a:r>
            <a:r>
              <a:rPr lang="zh-CN" altLang="en-US" dirty="0"/>
              <a:t> </a:t>
            </a:r>
            <a:br>
              <a:rPr lang="zh-CN" altLang="en-US" dirty="0"/>
            </a:br>
            <a:br>
              <a:rPr lang="en-US" altLang="zh-CN" dirty="0"/>
            </a:b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147524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299377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483538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18172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628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在指令中表达数据类型有两种方法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。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一种是由指令操作码来区分不同类型</a:t>
            </a:r>
            <a:r>
              <a:rPr lang="zh-CN" altLang="en-US" sz="2800" dirty="0"/>
              <a:t> ，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另一种是将不同类型的标记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附在数据上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79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470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9541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根据指令使用数据的方式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7037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dirty="0">
                <a:solidFill>
                  <a:srgbClr val="000000"/>
                </a:solidFill>
                <a:effectLst/>
                <a:latin typeface="FZSSK--GBK1-0"/>
              </a:rPr>
              <a:t>早期的计算机经常使用堆栈型和累加器型指令系统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ZSSK--GBK1-0"/>
              </a:rPr>
              <a:t>主要目的是降低硬件实现的复杂度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E-BZ"/>
              </a:rPr>
              <a:t>。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ZSSK--GBK1-0"/>
              </a:rPr>
              <a:t>除了 </a:t>
            </a:r>
            <a:r>
              <a:rPr lang="en-US" altLang="zh-CN" sz="1200" b="0" i="0" dirty="0" err="1">
                <a:solidFill>
                  <a:srgbClr val="000000"/>
                </a:solidFill>
                <a:effectLst/>
                <a:latin typeface="E-BZ"/>
              </a:rPr>
              <a:t>X86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E-BZ"/>
              </a:rPr>
              <a:t>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ZSSK--GBK1-0"/>
              </a:rPr>
              <a:t>还保留堆栈型和累加器型指令系统外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ZSSK--GBK1-0"/>
              </a:rPr>
              <a:t>当今的指令系统主要是寄存器型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ZSSK--GBK1-0"/>
              </a:rPr>
              <a:t>并且是寄存器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E-BZ"/>
              </a:rPr>
              <a:t>-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ZSSK--GBK1-0"/>
              </a:rPr>
              <a:t>寄存器型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E-BZ"/>
              </a:rPr>
              <a:t>。</a:t>
            </a:r>
            <a:endParaRPr lang="en-US" altLang="zh-CN" sz="1200" b="0" i="0" dirty="0">
              <a:solidFill>
                <a:srgbClr val="000000"/>
              </a:solidFill>
              <a:effectLst/>
              <a:latin typeface="E-BZ"/>
            </a:endParaRPr>
          </a:p>
          <a:p>
            <a:endParaRPr lang="en-US" altLang="zh-CN" sz="1200" b="0" i="0" dirty="0">
              <a:solidFill>
                <a:srgbClr val="000000"/>
              </a:solidFill>
              <a:effectLst/>
              <a:latin typeface="E-BZ"/>
            </a:endParaRPr>
          </a:p>
          <a:p>
            <a:r>
              <a:rPr lang="zh-CN" altLang="en-US" sz="1200" b="0" i="0" dirty="0">
                <a:solidFill>
                  <a:srgbClr val="000000"/>
                </a:solidFill>
                <a:effectLst/>
                <a:latin typeface="FZSSK--GBK1-0"/>
              </a:rPr>
              <a:t>寄存器的访问速度快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ZSSK--GBK1-0"/>
              </a:rPr>
              <a:t>便于编译器的调度优化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ZSSK--GBK1-0"/>
              </a:rPr>
              <a:t>并可以充分利用局部性原理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ZSSK--GBK1-0"/>
              </a:rPr>
              <a:t>大量的操作可以在寄存器中完成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E-BZ"/>
              </a:rPr>
              <a:t>。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ZSSK--GBK1-0"/>
              </a:rPr>
              <a:t>此外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ZSSK--GBK1-0"/>
              </a:rPr>
              <a:t>寄存器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E-BZ"/>
              </a:rPr>
              <a:t>-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ZSSK--GBK1-0"/>
              </a:rPr>
              <a:t>寄存器型的另一个优势是寄存器之间的相关性容易判断</a:t>
            </a:r>
            <a:r>
              <a:rPr lang="en-US" altLang="zh-CN" sz="12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ZSSK--GBK1-0"/>
              </a:rPr>
              <a:t>容易实现流水线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E-BZ"/>
              </a:rPr>
              <a:t>、 </a:t>
            </a:r>
            <a:r>
              <a:rPr lang="zh-CN" altLang="en-US" sz="1200" b="0" i="0" dirty="0">
                <a:solidFill>
                  <a:srgbClr val="000000"/>
                </a:solidFill>
                <a:effectLst/>
                <a:latin typeface="FZSSK--GBK1-0"/>
              </a:rPr>
              <a:t>多发射和乱序执行等方法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049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以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E-BZ"/>
              </a:rPr>
              <a:t>X86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为代表的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CISC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指令集通常支持不对齐访问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 RISC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类指令集在早期发展过程中为了简化硬件设计只支持对齐访问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不对齐的地址访问将产生异常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。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近些年来伴随着工艺和设计水平的提升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越来越多的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RISC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类指令也开始支持不对齐访问以减轻软件优化的负担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。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5662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寄存器寻址、立即数寻址和偏移量寻址是最常用的寻址方式</a:t>
            </a:r>
            <a:r>
              <a:rPr lang="zh-CN" altLang="en-US" dirty="0"/>
              <a:t>，可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兼顾硬件设计的简洁和寻址计算的高效。</a:t>
            </a:r>
            <a:endParaRPr lang="en-US" altLang="zh-CN" sz="1800" b="0" i="0" dirty="0">
              <a:solidFill>
                <a:srgbClr val="000000"/>
              </a:solidFill>
              <a:effectLst/>
              <a:latin typeface="FZSSK--GBK1-0"/>
            </a:endParaRPr>
          </a:p>
          <a:p>
            <a:endParaRPr lang="en-US" altLang="zh-CN" sz="1800" b="0" i="0" dirty="0">
              <a:solidFill>
                <a:srgbClr val="000000"/>
              </a:solidFill>
              <a:effectLst/>
              <a:latin typeface="FZSSK--GBK1-0"/>
            </a:endParaRPr>
          </a:p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随着工艺和设计水平的提升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现代商用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RISC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类指令集也逐步增加所支持的寻址方式以进一步提升代码密度</a:t>
            </a:r>
            <a:r>
              <a:rPr lang="zh-CN" altLang="en-US" dirty="0"/>
              <a:t> 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219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135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相对转移：程序计数器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( PC)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加上一个偏移量作为转移目标地址</a:t>
            </a:r>
            <a:endParaRPr lang="en-US" altLang="zh-CN" sz="1800" b="0" i="0" dirty="0">
              <a:solidFill>
                <a:srgbClr val="000000"/>
              </a:solidFill>
              <a:effectLst/>
              <a:latin typeface="E-BZ"/>
            </a:endParaRPr>
          </a:p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绝对转移：直接给出转移目标地址</a:t>
            </a:r>
            <a:endParaRPr lang="en-US" altLang="zh-CN" sz="1800" b="0" i="0" dirty="0">
              <a:solidFill>
                <a:srgbClr val="000000"/>
              </a:solidFill>
              <a:effectLst/>
              <a:latin typeface="E-BZ"/>
            </a:endParaRPr>
          </a:p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直接转移：直接由指令得到转移地址</a:t>
            </a:r>
            <a:endParaRPr lang="en-US" altLang="zh-CN" sz="1800" b="0" i="0" dirty="0">
              <a:solidFill>
                <a:srgbClr val="000000"/>
              </a:solidFill>
              <a:effectLst/>
              <a:latin typeface="E-BZ"/>
            </a:endParaRPr>
          </a:p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间接转移：需要由寄存器的内容得到转移目标地址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。 </a:t>
            </a:r>
            <a:endParaRPr lang="en-US" altLang="zh-CN" sz="2800" b="0" i="0" dirty="0">
              <a:solidFill>
                <a:srgbClr val="000000"/>
              </a:solidFill>
              <a:effectLst/>
              <a:latin typeface="E-BZ"/>
            </a:endParaRPr>
          </a:p>
          <a:p>
            <a:endParaRPr lang="en-US" altLang="zh-CN" sz="2800" b="0" i="0" dirty="0">
              <a:solidFill>
                <a:srgbClr val="000000"/>
              </a:solidFill>
              <a:effectLst/>
              <a:latin typeface="E-BZ"/>
            </a:endParaRPr>
          </a:p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程序中的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switch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语句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、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函数指针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、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虚函数调用和过程返回都属于间接转移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。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由于取指译码时不知道目标地址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因此硬件结构设计时处理间接跳转比较麻烦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。</a:t>
            </a:r>
            <a:r>
              <a:rPr lang="zh-CN" altLang="en-US" sz="2800" dirty="0"/>
              <a:t> </a:t>
            </a:r>
            <a:endParaRPr lang="en-US" altLang="zh-CN" sz="1800" b="0" i="0" dirty="0">
              <a:solidFill>
                <a:srgbClr val="000000"/>
              </a:solidFill>
              <a:effectLst/>
              <a:latin typeface="E-BZ"/>
            </a:endParaRPr>
          </a:p>
          <a:p>
            <a:endParaRPr lang="en-US" altLang="zh-CN" sz="1800" b="0" i="0" dirty="0">
              <a:solidFill>
                <a:srgbClr val="000000"/>
              </a:solidFill>
              <a:effectLst/>
              <a:latin typeface="E-BZ"/>
            </a:endParaRPr>
          </a:p>
          <a:p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E-BZ"/>
              </a:rPr>
              <a:t>X86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和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ARM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等指令集采用专用标志位方式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 RISC- V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指令集则采用直接比较寄存器方式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,MIPS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和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E-BZ"/>
              </a:rPr>
              <a:t>LoongArch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指令集中的整数条件转移指令采用直接比较寄存器方式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而浮点条件转移指令则采用专用标志位方式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。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1821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CISC</a:t>
            </a:r>
            <a:r>
              <a:rPr lang="zh-CN" altLang="en-US" dirty="0"/>
              <a:t>指令：指令码长度可变，其编码也比较自由。</a:t>
            </a:r>
          </a:p>
          <a:p>
            <a:r>
              <a:rPr lang="en-US" altLang="zh-CN" dirty="0"/>
              <a:t>RISC</a:t>
            </a:r>
            <a:r>
              <a:rPr lang="zh-CN" altLang="en-US" dirty="0"/>
              <a:t>指令：指令码长度固定</a:t>
            </a:r>
            <a:r>
              <a:rPr lang="en-US" altLang="zh-CN" dirty="0"/>
              <a:t>, </a:t>
            </a:r>
            <a:r>
              <a:rPr lang="zh-CN" altLang="en-US" dirty="0"/>
              <a:t>因此需要合理定义来保证各指令码能存放所需的操作码、寄存器号、立即数等元素。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1630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计算机发展的几十年间，曾经出现过数量庞大的指令集，但最终被人们所接受的屈指可数。其根本原因并不是那些指令集不够出色，而是缺乏一套完善的生态体系，包括：成熟的编译器、操作系统、虚拟机、以及大量的应用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软件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件。这就好比一个人当然可以发明、使用自己的语言，但是如何与别人交流才是真正的问题。如果无法交流，再优秀的语言也注定会失败。因此，重新定义一套指令集并不难，难的是与之配套的编译器、操作系统、各种应用软件都需要重新编写，也就是重新构建生态体系，这样的工作量和难度都是巨大的。如果没有生态体系，再优秀的指令集体系结构也不会有人使用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4923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729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732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765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9918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2329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2752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53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843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1310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9651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3695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1714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924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16</a:t>
            </a:r>
            <a:r>
              <a:rPr lang="zh-CN" altLang="en-US" dirty="0"/>
              <a:t>位够不够？不够怎么办，引出基址</a:t>
            </a:r>
            <a:r>
              <a:rPr lang="en-US" altLang="zh-CN" dirty="0"/>
              <a:t>+</a:t>
            </a:r>
            <a:r>
              <a:rPr lang="zh-CN" altLang="en-US" dirty="0"/>
              <a:t>偏移，再引出基址选哪个寄存器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0535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1417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7639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15224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203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7450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0872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97122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8724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01297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64786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CN" sz="1800" b="0" i="0" u="none" strike="noStrike" baseline="0" dirty="0" err="1">
                <a:solidFill>
                  <a:srgbClr val="292929"/>
                </a:solidFill>
                <a:latin typeface="HiddenHorzOCR"/>
              </a:rPr>
              <a:t>slt</a:t>
            </a:r>
            <a:r>
              <a:rPr lang="en-US" altLang="zh-CN" sz="1800" b="0" i="0" u="none" strike="noStrike" baseline="0" dirty="0">
                <a:solidFill>
                  <a:srgbClr val="292929"/>
                </a:solidFill>
                <a:latin typeface="HiddenHorzOCR"/>
              </a:rPr>
              <a:t> </a:t>
            </a:r>
            <a:r>
              <a:rPr lang="zh-CN" altLang="en-US" sz="1800" b="0" i="0" u="none" strike="noStrike" baseline="0" dirty="0">
                <a:solidFill>
                  <a:srgbClr val="292929"/>
                </a:solidFill>
                <a:latin typeface="HiddenHorzOCR"/>
              </a:rPr>
              <a:t>、</a:t>
            </a:r>
            <a:r>
              <a:rPr lang="en-US" altLang="zh-CN" sz="1800" b="0" i="0" u="none" strike="noStrike" baseline="0" dirty="0" err="1">
                <a:solidFill>
                  <a:srgbClr val="292929"/>
                </a:solidFill>
                <a:latin typeface="HiddenHorzOCR"/>
              </a:rPr>
              <a:t>slti</a:t>
            </a:r>
            <a:r>
              <a:rPr lang="en-US" altLang="zh-CN" sz="1800" b="0" i="0" u="none" strike="noStrike" baseline="0" dirty="0">
                <a:solidFill>
                  <a:srgbClr val="292929"/>
                </a:solidFill>
                <a:latin typeface="HiddenHorzOCR"/>
              </a:rPr>
              <a:t> </a:t>
            </a:r>
            <a:r>
              <a:rPr lang="zh-CN" altLang="en-US" sz="1800" b="0" i="0" u="none" strike="noStrike" baseline="0" dirty="0">
                <a:solidFill>
                  <a:srgbClr val="292929"/>
                </a:solidFill>
                <a:latin typeface="HiddenHorzOCR"/>
              </a:rPr>
              <a:t>、</a:t>
            </a:r>
            <a:r>
              <a:rPr lang="en-US" altLang="zh-CN" sz="1800" b="0" i="0" u="none" strike="noStrike" baseline="0" dirty="0" err="1">
                <a:solidFill>
                  <a:srgbClr val="292929"/>
                </a:solidFill>
                <a:latin typeface="HiddenHorzOCR"/>
              </a:rPr>
              <a:t>beq</a:t>
            </a:r>
            <a:r>
              <a:rPr lang="en-US" altLang="zh-CN" sz="1800" b="0" i="0" u="none" strike="noStrike" baseline="0" dirty="0">
                <a:solidFill>
                  <a:srgbClr val="292929"/>
                </a:solidFill>
                <a:latin typeface="HiddenHorzOCR"/>
              </a:rPr>
              <a:t> </a:t>
            </a:r>
            <a:r>
              <a:rPr lang="zh-CN" altLang="en-US" sz="1800" b="0" i="0" u="none" strike="noStrike" baseline="0" dirty="0">
                <a:solidFill>
                  <a:srgbClr val="292929"/>
                </a:solidFill>
                <a:latin typeface="HiddenHorzOCR"/>
              </a:rPr>
              <a:t>、</a:t>
            </a:r>
            <a:r>
              <a:rPr lang="en-US" altLang="zh-CN" sz="1800" b="0" i="0" u="none" strike="noStrike" baseline="0" dirty="0" err="1">
                <a:solidFill>
                  <a:srgbClr val="292929"/>
                </a:solidFill>
                <a:latin typeface="HiddenHorzOCR"/>
              </a:rPr>
              <a:t>bne</a:t>
            </a:r>
            <a:r>
              <a:rPr lang="en-US" altLang="zh-CN" sz="1800" b="0" i="0" u="none" strike="noStrike" baseline="0" dirty="0">
                <a:solidFill>
                  <a:srgbClr val="292929"/>
                </a:solidFill>
                <a:latin typeface="HiddenHorzOCR"/>
              </a:rPr>
              <a:t> </a:t>
            </a:r>
            <a:r>
              <a:rPr lang="zh-CN" altLang="en-US" sz="1800" b="0" i="0" u="none" strike="noStrike" baseline="0" dirty="0">
                <a:solidFill>
                  <a:srgbClr val="292929"/>
                </a:solidFill>
                <a:latin typeface="HiddenHorzOCR"/>
              </a:rPr>
              <a:t>和固定值</a:t>
            </a:r>
            <a:r>
              <a:rPr lang="en-US" altLang="zh-CN" sz="1800" b="0" i="0" u="none" strike="noStrike" baseline="0" dirty="0">
                <a:solidFill>
                  <a:srgbClr val="292929"/>
                </a:solidFill>
                <a:latin typeface="HiddenHorzOCR"/>
              </a:rPr>
              <a:t>0</a:t>
            </a:r>
            <a:r>
              <a:rPr lang="zh-CN" altLang="en-US" sz="1800" b="0" i="0" u="none" strike="noStrike" baseline="0" dirty="0">
                <a:solidFill>
                  <a:srgbClr val="393939"/>
                </a:solidFill>
                <a:latin typeface="HiddenHorzOCR"/>
              </a:rPr>
              <a:t>来创建所有的比较条件</a:t>
            </a:r>
            <a:r>
              <a:rPr lang="zh-CN" altLang="en-US" sz="1800" b="0" i="0" u="none" strike="noStrike" baseline="0" dirty="0">
                <a:solidFill>
                  <a:srgbClr val="0D0D0D"/>
                </a:solidFill>
                <a:latin typeface="HiddenHorzOCR"/>
              </a:rPr>
              <a:t>：相</a:t>
            </a:r>
            <a:r>
              <a:rPr lang="zh-CN" altLang="en-US" sz="1800" b="0" i="0" u="none" strike="noStrike" baseline="0" dirty="0">
                <a:solidFill>
                  <a:srgbClr val="393939"/>
                </a:solidFill>
                <a:latin typeface="HiddenHorzOCR"/>
              </a:rPr>
              <a:t>等、不等、小千、小于或等于、大</a:t>
            </a:r>
            <a:r>
              <a:rPr lang="zh-CN" altLang="en-US" sz="1800" b="0" i="0" u="none" strike="noStrike" baseline="0" dirty="0">
                <a:solidFill>
                  <a:srgbClr val="232323"/>
                </a:solidFill>
                <a:latin typeface="HiddenHorzOCR"/>
              </a:rPr>
              <a:t>于、大于或等于</a:t>
            </a:r>
            <a:r>
              <a:rPr lang="zh-CN" altLang="en-US" sz="1800" b="0" i="0" u="none" strike="noStrike" baseline="0" dirty="0">
                <a:solidFill>
                  <a:srgbClr val="5D5D5D"/>
                </a:solidFill>
                <a:latin typeface="HiddenHorzOCR"/>
              </a:rPr>
              <a:t>。</a:t>
            </a:r>
            <a:endParaRPr lang="en-US" altLang="zh-CN" sz="1800" b="0" i="0" u="none" strike="noStrike" baseline="0" dirty="0">
              <a:solidFill>
                <a:srgbClr val="393939"/>
              </a:solidFill>
              <a:latin typeface="HiddenHorzOCR"/>
            </a:endParaRPr>
          </a:p>
          <a:p>
            <a:pPr algn="l"/>
            <a:endParaRPr lang="en-US" altLang="zh-CN" sz="1800" b="0" i="0" u="none" strike="noStrike" baseline="0" dirty="0">
              <a:solidFill>
                <a:srgbClr val="393939"/>
              </a:solidFill>
              <a:latin typeface="HiddenHorzOCR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1070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4238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7339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53334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643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从计算机的层次结构可以看出，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是软件系统和硬件系统的分界面，它将程序员编程时所需要了解的硬件细节从硬件系统中抽象出来，这样程序员只要面向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进行编程，开发出的软件就能运行在符合该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的所有计算机之上。而对于处理器设计者，只需要执照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进行硬件设计，就可保证符合该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ISA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的各种软件能够正常运行。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所以说，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在计算机系统中起到了承上启下的作用。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77108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5055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4839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baseline="0" dirty="0">
                <a:solidFill>
                  <a:srgbClr val="393939"/>
                </a:solidFill>
                <a:latin typeface="HiddenHorzOCR"/>
              </a:rPr>
              <a:t>MIPS </a:t>
            </a:r>
            <a:r>
              <a:rPr lang="zh-CN" altLang="en-US" sz="1200" b="0" i="0" u="none" strike="noStrike" baseline="0" dirty="0">
                <a:solidFill>
                  <a:srgbClr val="393939"/>
                </a:solidFill>
                <a:latin typeface="HiddenHorzOCR"/>
              </a:rPr>
              <a:t>体系结构没有提供“小于则分支”指令，因为这种指令过于复杂，它会延长时钟周期时间，或增加平均执行每条指令的周期数</a:t>
            </a:r>
            <a:r>
              <a:rPr lang="en-US" altLang="zh-CN" sz="1200" b="0" i="0" u="none" strike="noStrike" baseline="0" dirty="0">
                <a:solidFill>
                  <a:srgbClr val="393939"/>
                </a:solidFill>
                <a:latin typeface="HiddenHorzOCR"/>
              </a:rPr>
              <a:t>(CPI) </a:t>
            </a:r>
            <a:r>
              <a:rPr lang="zh-CN" altLang="en-US" sz="1200" b="0" i="0" u="none" strike="noStrike" baseline="0" dirty="0">
                <a:solidFill>
                  <a:srgbClr val="727272"/>
                </a:solidFill>
                <a:latin typeface="HiddenHorzOCR"/>
              </a:rPr>
              <a:t>。</a:t>
            </a:r>
            <a:r>
              <a:rPr lang="zh-CN" altLang="en-US" sz="1200" b="0" i="0" u="none" strike="noStrike" baseline="0" dirty="0">
                <a:solidFill>
                  <a:srgbClr val="232323"/>
                </a:solidFill>
                <a:latin typeface="HiddenHorzOCR"/>
              </a:rPr>
              <a:t>两条更快的指令更加有用</a:t>
            </a:r>
            <a:r>
              <a:rPr lang="zh-CN" altLang="en-US" sz="1200" b="0" i="0" u="none" strike="noStrike" baseline="0" dirty="0">
                <a:solidFill>
                  <a:srgbClr val="5D5D5D"/>
                </a:solidFill>
                <a:latin typeface="HiddenHorzOCR"/>
              </a:rPr>
              <a:t>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96121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9668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78978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0495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59814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360115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7105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116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95882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9768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51039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713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62928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60917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96506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28297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8601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9504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144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dirty="0">
                <a:solidFill>
                  <a:srgbClr val="00ADEE"/>
                </a:solidFill>
                <a:effectLst/>
                <a:latin typeface="FZHTK--GBK1-0"/>
              </a:rPr>
              <a:t>兼容性</a:t>
            </a:r>
            <a:r>
              <a:rPr lang="zh-CN" altLang="en-US" sz="1800" b="0" i="0" dirty="0">
                <a:solidFill>
                  <a:srgbClr val="00ADEE"/>
                </a:solidFill>
                <a:effectLst/>
                <a:latin typeface="E-BZ"/>
              </a:rPr>
              <a:t>：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指令系统的关键特性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。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最好能在较长时间内保持指令系统不变并保持向前兼容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。</a:t>
            </a:r>
            <a:endParaRPr lang="en-US" altLang="zh-CN" sz="1800" b="0" i="0" dirty="0">
              <a:solidFill>
                <a:srgbClr val="000000"/>
              </a:solidFill>
              <a:effectLst/>
              <a:latin typeface="E-BZ"/>
            </a:endParaRPr>
          </a:p>
          <a:p>
            <a:endParaRPr lang="en-US" altLang="zh-CN" sz="1800" b="0" i="0" dirty="0">
              <a:solidFill>
                <a:srgbClr val="000000"/>
              </a:solidFill>
              <a:effectLst/>
              <a:latin typeface="E-BZ"/>
            </a:endParaRPr>
          </a:p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通用性：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通用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CPU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指令系统的功能必须完备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。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而针对特定应用的专用处理器则不需要强调通用性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en-US" altLang="zh-CN" dirty="0"/>
          </a:p>
          <a:p>
            <a:r>
              <a:rPr lang="zh-CN" altLang="en-US" dirty="0"/>
              <a:t>高效性：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9133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52134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1513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50919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01576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40840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06196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4448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20313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9331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393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早期：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计算机硬件非常昂贵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简化硬件实现成为指令系统的主要任务。</a:t>
            </a:r>
            <a:endParaRPr lang="en-US" altLang="zh-CN" sz="1800" b="0" i="0" dirty="0">
              <a:solidFill>
                <a:srgbClr val="000000"/>
              </a:solidFill>
              <a:effectLst/>
              <a:latin typeface="FZSSK--GBK1-0"/>
            </a:endParaRPr>
          </a:p>
          <a:p>
            <a:endParaRPr lang="en-US" altLang="zh-CN" sz="1800" b="0" i="0" dirty="0">
              <a:solidFill>
                <a:srgbClr val="000000"/>
              </a:solidFill>
              <a:effectLst/>
              <a:latin typeface="FZSSK--GBK1-0"/>
            </a:endParaRPr>
          </a:p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到了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20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世纪八九十年代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随着工艺技术的发展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从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32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位结构上升至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64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位结构以及增加多媒体指令等；随着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CPU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主频的快速提升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,CPU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速度和存储器速度的差距逐渐变大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为了弥补这个差距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指令系统中增加预取指令将数据预取到高速缓存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(Cache)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甚至寄存器中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。 </a:t>
            </a:r>
            <a:endParaRPr lang="en-US" altLang="zh-CN" sz="1800" b="0" i="0" dirty="0">
              <a:solidFill>
                <a:srgbClr val="000000"/>
              </a:solidFill>
              <a:effectLst/>
              <a:latin typeface="E-BZ"/>
            </a:endParaRPr>
          </a:p>
          <a:p>
            <a:endParaRPr lang="en-US" altLang="zh-CN" sz="1800" b="0" i="0" dirty="0">
              <a:solidFill>
                <a:srgbClr val="000000"/>
              </a:solidFill>
              <a:effectLst/>
              <a:latin typeface="E-BZ"/>
            </a:endParaRPr>
          </a:p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当工艺能力和功耗密度导致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CPU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主频达到一定极限时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多核结构成为主流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这又导致指令系统的变化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增加访存一致性和核间同步的支持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。 </a:t>
            </a:r>
            <a:endParaRPr lang="en-US" altLang="zh-CN" sz="1800" b="0" i="0" dirty="0">
              <a:solidFill>
                <a:srgbClr val="000000"/>
              </a:solidFill>
              <a:effectLst/>
              <a:latin typeface="E-BZ"/>
            </a:endParaRPr>
          </a:p>
          <a:p>
            <a:endParaRPr lang="en-US" altLang="zh-CN" sz="1800" b="0" i="0" dirty="0">
              <a:solidFill>
                <a:srgbClr val="000000"/>
              </a:solidFill>
              <a:effectLst/>
              <a:latin typeface="E-BZ"/>
            </a:endParaRPr>
          </a:p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因而指令系统随着应用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的需求而发展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。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例如从早期的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8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位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、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16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位到现在的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32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位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、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64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位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从早期的只支持定点到支持浮点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,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从只支持通用指令到支持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E-BZ"/>
              </a:rPr>
              <a:t>SIMD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FZSSK--GBK1-0"/>
              </a:rPr>
              <a:t>指令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E-BZ"/>
              </a:rPr>
              <a:t>。</a:t>
            </a:r>
            <a:r>
              <a:rPr lang="zh-CN" altLang="en-US" dirty="0"/>
              <a:t> </a:t>
            </a: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90506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82838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73696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39734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2883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3912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97413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0609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59909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50481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8741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50785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b="0" i="0" dirty="0">
                <a:solidFill>
                  <a:srgbClr val="303030"/>
                </a:solidFill>
                <a:effectLst/>
                <a:latin typeface="HiddenHorzOCR-Identity-H"/>
              </a:rPr>
              <a:t>通过不断改进，编译器产生的代码与手工编写的代码在性能上的差距正在快速缩小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寄存器分配的例子，现代编译器已经不需要手工指派了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800" b="0" i="0" dirty="0">
                <a:solidFill>
                  <a:srgbClr val="303030"/>
                </a:solidFill>
                <a:effectLst/>
                <a:latin typeface="HiddenHorzOCR-Identity-H"/>
              </a:rPr>
              <a:t>需要更多时间编码和调试，可移植性差，难于维护 </a:t>
            </a: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13885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sz="1800" b="0" i="0" dirty="0">
                <a:solidFill>
                  <a:srgbClr val="303030"/>
                </a:solidFill>
                <a:effectLst/>
                <a:latin typeface="HiddenHorzOCR-Identity-H"/>
              </a:rPr>
              <a:t>平均每个月至少增加一条新的指令</a:t>
            </a:r>
            <a:r>
              <a:rPr lang="zh-CN" altLang="en-US" sz="2800" dirty="0"/>
              <a:t> </a:t>
            </a:r>
            <a:br>
              <a:rPr lang="zh-CN" altLang="en-US" sz="2800" dirty="0"/>
            </a:br>
            <a:endParaRPr lang="en-US" altLang="zh-CN" sz="1800" b="0" i="0" u="none" strike="noStrike" baseline="0" dirty="0">
              <a:solidFill>
                <a:srgbClr val="3F3F3F"/>
              </a:solidFill>
              <a:latin typeface="HiddenHorzOCR"/>
            </a:endParaRPr>
          </a:p>
          <a:p>
            <a:pPr algn="l"/>
            <a:r>
              <a:rPr lang="zh-CN" altLang="en-US" sz="1800" b="0" i="0" u="none" strike="noStrike" baseline="0" dirty="0">
                <a:solidFill>
                  <a:srgbClr val="3F3F3F"/>
                </a:solidFill>
                <a:latin typeface="HiddenHorzOCR"/>
              </a:rPr>
              <a:t>随时间推移</a:t>
            </a:r>
            <a:r>
              <a:rPr lang="en-US" altLang="zh-CN" sz="1800" b="0" i="0" u="none" strike="noStrike" baseline="0" dirty="0" err="1">
                <a:solidFill>
                  <a:srgbClr val="3F3F3F"/>
                </a:solidFill>
                <a:latin typeface="HiddenHorzOCR"/>
              </a:rPr>
              <a:t>x86</a:t>
            </a:r>
            <a:r>
              <a:rPr lang="en-US" altLang="zh-CN" sz="1800" b="0" i="0" u="none" strike="noStrike" baseline="0" dirty="0">
                <a:solidFill>
                  <a:srgbClr val="3F3F3F"/>
                </a:solidFill>
                <a:latin typeface="HiddenHorzOCR"/>
              </a:rPr>
              <a:t> </a:t>
            </a:r>
            <a:r>
              <a:rPr lang="zh-CN" altLang="en-US" sz="1800" b="0" i="0" u="none" strike="noStrike" baseline="0" dirty="0">
                <a:solidFill>
                  <a:srgbClr val="3F3F3F"/>
                </a:solidFill>
                <a:latin typeface="HiddenHorzOCR"/>
              </a:rPr>
              <a:t>指令集的增长</a:t>
            </a:r>
            <a:r>
              <a:rPr lang="zh-CN" altLang="en-US" sz="1800" b="0" i="0" u="none" strike="noStrike" baseline="0" dirty="0">
                <a:solidFill>
                  <a:srgbClr val="828282"/>
                </a:solidFill>
                <a:latin typeface="HiddenHorzOCR"/>
              </a:rPr>
              <a:t>。</a:t>
            </a:r>
            <a:r>
              <a:rPr lang="zh-CN" altLang="en-US" sz="1800" b="0" i="0" u="none" strike="noStrike" baseline="0" dirty="0">
                <a:solidFill>
                  <a:srgbClr val="3F3F3F"/>
                </a:solidFill>
                <a:latin typeface="HiddenHorzOCR"/>
              </a:rPr>
              <a:t>这种扩展是有</a:t>
            </a:r>
            <a:r>
              <a:rPr lang="zh-CN" altLang="en-US" sz="1800" b="0" i="0" u="none" strike="noStrike" baseline="0" dirty="0">
                <a:solidFill>
                  <a:srgbClr val="6C6C6C"/>
                </a:solidFill>
                <a:latin typeface="HiddenHorzOCR"/>
              </a:rPr>
              <a:t>一</a:t>
            </a:r>
            <a:r>
              <a:rPr lang="zh-CN" altLang="en-US" sz="1800" b="0" i="0" u="none" strike="noStrike" baseline="0" dirty="0">
                <a:solidFill>
                  <a:srgbClr val="3F3F3F"/>
                </a:solidFill>
                <a:latin typeface="HiddenHorzOCR"/>
              </a:rPr>
              <a:t>定的技术价值的，迅速的变化也增</a:t>
            </a:r>
            <a:r>
              <a:rPr lang="zh-CN" altLang="en-US" sz="1800" b="0" i="0" u="none" strike="noStrike" baseline="0" dirty="0">
                <a:solidFill>
                  <a:srgbClr val="2D2D2D"/>
                </a:solidFill>
                <a:latin typeface="HiddenHorzOCR"/>
              </a:rPr>
              <a:t>加了其他公司试图做兼容处</a:t>
            </a:r>
            <a:r>
              <a:rPr lang="zh-CN" altLang="en-US" sz="1800" b="0" i="0" u="none" strike="noStrike" baseline="0" dirty="0">
                <a:solidFill>
                  <a:srgbClr val="3F3F3F"/>
                </a:solidFill>
                <a:latin typeface="HiddenHorzOCR"/>
              </a:rPr>
              <a:t>理器的难度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13339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规整：指令长度统一、三个寄存器操作数字段在指令格式中的位置相同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1800" b="0" i="0" dirty="0">
                <a:solidFill>
                  <a:srgbClr val="3F3F3F"/>
                </a:solidFill>
                <a:effectLst/>
                <a:latin typeface="HiddenHorzOCR-Identity-H"/>
              </a:rPr>
              <a:t>越小越快：对速度的要求导致 </a:t>
            </a:r>
            <a:r>
              <a:rPr lang="en-US" altLang="zh-CN" sz="1800" b="0" i="0" dirty="0">
                <a:solidFill>
                  <a:srgbClr val="3F3F3F"/>
                </a:solidFill>
                <a:effectLst/>
                <a:latin typeface="HiddenHorzOCR-Identity-H"/>
              </a:rPr>
              <a:t>MIPS </a:t>
            </a:r>
            <a:r>
              <a:rPr lang="zh-CN" altLang="en-US" sz="1800" b="0" i="0" dirty="0">
                <a:solidFill>
                  <a:srgbClr val="3F3F3F"/>
                </a:solidFill>
                <a:effectLst/>
                <a:latin typeface="HiddenHorzOCR-Identity-H"/>
              </a:rPr>
              <a:t>只有 </a:t>
            </a:r>
            <a:r>
              <a:rPr lang="en-US" altLang="zh-CN" sz="1800" b="0" i="0" dirty="0">
                <a:solidFill>
                  <a:srgbClr val="3F3F3F"/>
                </a:solidFill>
                <a:effectLst/>
                <a:latin typeface="HiddenHorzOCR-Identity-H"/>
              </a:rPr>
              <a:t>32 </a:t>
            </a:r>
            <a:r>
              <a:rPr lang="zh-CN" altLang="en-US" sz="1800" b="0" i="0" dirty="0">
                <a:solidFill>
                  <a:srgbClr val="3F3F3F"/>
                </a:solidFill>
                <a:effectLst/>
                <a:latin typeface="HiddenHorzOCR-Identity-H"/>
              </a:rPr>
              <a:t>个寄存器而不是更多 </a:t>
            </a:r>
            <a:r>
              <a:rPr lang="zh-CN" altLang="en-US" sz="1800" b="0" i="0" dirty="0">
                <a:solidFill>
                  <a:srgbClr val="5D5D5D"/>
                </a:solidFill>
                <a:effectLst/>
                <a:latin typeface="HiddenHorzOCR-Identity-H"/>
              </a:rPr>
              <a:t>。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en-US" altLang="zh-CN" dirty="0"/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优秀的设计需要好的折中：</a:t>
            </a:r>
            <a:r>
              <a:rPr lang="zh-CN" altLang="en-US" dirty="0"/>
              <a:t>提供更宽的地址与常数，并保持所有指令具有相同长度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加快经常性事件：条件分支中的</a:t>
            </a:r>
            <a:r>
              <a:rPr lang="en-US" altLang="zh-CN" dirty="0"/>
              <a:t>PC</a:t>
            </a:r>
            <a:r>
              <a:rPr lang="zh-CN" altLang="en-US" dirty="0"/>
              <a:t>相对寻址和（大常数）立即数寻址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抽象：提供宏指令、伪指令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542126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dirty="0"/>
              <a:t>每一类</a:t>
            </a:r>
            <a:r>
              <a:rPr lang="en-US" altLang="zh-CN" dirty="0"/>
              <a:t>MIPS</a:t>
            </a:r>
            <a:r>
              <a:rPr lang="zh-CN" altLang="en-US" dirty="0"/>
              <a:t>指令都与编程语言中相应的结构相关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0721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755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8000" indent="-288000">
              <a:lnSpc>
                <a:spcPct val="180000"/>
              </a:lnSpc>
              <a:spcBef>
                <a:spcPts val="600"/>
              </a:spcBef>
              <a:buSzPct val="60000"/>
            </a:pPr>
            <a:r>
              <a:rPr lang="zh-CN" altLang="en-US" dirty="0"/>
              <a:t>从</a:t>
            </a:r>
            <a:r>
              <a:rPr lang="en-US" altLang="zh-CN" dirty="0" err="1"/>
              <a:t>ARMv7</a:t>
            </a:r>
            <a:r>
              <a:rPr lang="zh-CN" altLang="en-US" dirty="0"/>
              <a:t>开始，</a:t>
            </a:r>
            <a:r>
              <a:rPr lang="en-US" altLang="zh-CN" dirty="0"/>
              <a:t>CPU</a:t>
            </a:r>
            <a:r>
              <a:rPr lang="zh-CN" altLang="en-US" dirty="0"/>
              <a:t>命名为</a:t>
            </a:r>
            <a:r>
              <a:rPr lang="en-US" altLang="zh-CN" dirty="0"/>
              <a:t>Cortex</a:t>
            </a:r>
            <a:r>
              <a:rPr lang="zh-CN" altLang="en-US" dirty="0"/>
              <a:t>，并划分为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R</a:t>
            </a:r>
            <a:r>
              <a:rPr lang="zh-CN" altLang="en-US" dirty="0"/>
              <a:t>、</a:t>
            </a:r>
            <a:r>
              <a:rPr lang="en-US" altLang="zh-CN" dirty="0"/>
              <a:t>M</a:t>
            </a:r>
            <a:r>
              <a:rPr lang="zh-CN" altLang="en-US" dirty="0"/>
              <a:t>三大系列，分别为不同的市场</a:t>
            </a:r>
          </a:p>
          <a:p>
            <a:pPr marL="288000" indent="-288000">
              <a:lnSpc>
                <a:spcPct val="180000"/>
              </a:lnSpc>
              <a:spcBef>
                <a:spcPts val="600"/>
              </a:spcBef>
              <a:buSzPct val="60000"/>
            </a:pPr>
            <a:r>
              <a:rPr lang="zh-CN" altLang="en-US" dirty="0"/>
              <a:t>提供服务</a:t>
            </a:r>
            <a:endParaRPr lang="en-US" altLang="zh-CN" dirty="0"/>
          </a:p>
          <a:p>
            <a:pPr marL="288000" indent="-288000">
              <a:lnSpc>
                <a:spcPct val="180000"/>
              </a:lnSpc>
              <a:spcBef>
                <a:spcPts val="600"/>
              </a:spcBef>
              <a:buSzPct val="60000"/>
            </a:pPr>
            <a:endParaRPr lang="en-US" altLang="zh-CN" dirty="0"/>
          </a:p>
          <a:p>
            <a:pPr marL="288000" indent="-288000">
              <a:lnSpc>
                <a:spcPct val="180000"/>
              </a:lnSpc>
              <a:spcBef>
                <a:spcPts val="600"/>
              </a:spcBef>
              <a:buSzPct val="60000"/>
            </a:pPr>
            <a:r>
              <a:rPr lang="en-US" altLang="zh-CN" dirty="0"/>
              <a:t>A (Application)</a:t>
            </a:r>
            <a:r>
              <a:rPr lang="zh-CN" altLang="en-US" dirty="0"/>
              <a:t>系列：应用型处理器，面向具有复杂软件操作系统的面向用户的应用，</a:t>
            </a:r>
          </a:p>
          <a:p>
            <a:pPr marL="288000" indent="-288000">
              <a:lnSpc>
                <a:spcPct val="180000"/>
              </a:lnSpc>
              <a:spcBef>
                <a:spcPts val="600"/>
              </a:spcBef>
              <a:buSzPct val="60000"/>
            </a:pPr>
            <a:r>
              <a:rPr lang="zh-CN" altLang="en-US" dirty="0"/>
              <a:t>为手机、平板</a:t>
            </a:r>
            <a:r>
              <a:rPr lang="en-US" altLang="zh-CN" dirty="0"/>
              <a:t>AP</a:t>
            </a:r>
            <a:r>
              <a:rPr lang="zh-CN" altLang="en-US" dirty="0"/>
              <a:t>等终端设备提供全方位的解决方案；</a:t>
            </a:r>
          </a:p>
          <a:p>
            <a:pPr marL="288000" indent="-288000">
              <a:lnSpc>
                <a:spcPct val="180000"/>
              </a:lnSpc>
              <a:spcBef>
                <a:spcPts val="600"/>
              </a:spcBef>
              <a:buSzPct val="60000"/>
            </a:pPr>
            <a:endParaRPr lang="zh-CN" altLang="en-US" dirty="0"/>
          </a:p>
          <a:p>
            <a:pPr marL="288000" indent="-288000">
              <a:lnSpc>
                <a:spcPct val="180000"/>
              </a:lnSpc>
              <a:spcBef>
                <a:spcPts val="600"/>
              </a:spcBef>
              <a:buSzPct val="60000"/>
            </a:pPr>
            <a:r>
              <a:rPr lang="en-US" altLang="zh-CN" dirty="0"/>
              <a:t>R (Real-Time)</a:t>
            </a:r>
            <a:r>
              <a:rPr lang="zh-CN" altLang="en-US" dirty="0"/>
              <a:t>系列：实时高性能处理器，为要求可靠性、高可用性、容错功能、可</a:t>
            </a:r>
          </a:p>
          <a:p>
            <a:pPr marL="288000" indent="-288000">
              <a:lnSpc>
                <a:spcPct val="180000"/>
              </a:lnSpc>
              <a:spcBef>
                <a:spcPts val="600"/>
              </a:spcBef>
              <a:buSzPct val="60000"/>
            </a:pPr>
            <a:r>
              <a:rPr lang="zh-CN" altLang="en-US" dirty="0"/>
              <a:t>维护性和实时响应的嵌入式系统提供高性能计算解决方案；</a:t>
            </a:r>
          </a:p>
          <a:p>
            <a:pPr marL="288000" indent="-288000">
              <a:lnSpc>
                <a:spcPct val="180000"/>
              </a:lnSpc>
              <a:spcBef>
                <a:spcPts val="600"/>
              </a:spcBef>
              <a:buSzPct val="60000"/>
            </a:pPr>
            <a:endParaRPr lang="zh-CN" altLang="en-US" dirty="0"/>
          </a:p>
          <a:p>
            <a:pPr marL="288000" indent="-288000">
              <a:lnSpc>
                <a:spcPct val="180000"/>
              </a:lnSpc>
              <a:spcBef>
                <a:spcPts val="600"/>
              </a:spcBef>
              <a:buSzPct val="60000"/>
            </a:pPr>
            <a:r>
              <a:rPr lang="en-US" altLang="zh-CN" dirty="0"/>
              <a:t>M (Microcontroller)</a:t>
            </a:r>
            <a:r>
              <a:rPr lang="zh-CN" altLang="en-US" dirty="0"/>
              <a:t>系列：高能效、易于使用的处理器，主要用于通用低端，工业，</a:t>
            </a:r>
          </a:p>
          <a:p>
            <a:pPr marL="288000" indent="-288000">
              <a:lnSpc>
                <a:spcPct val="180000"/>
              </a:lnSpc>
              <a:spcBef>
                <a:spcPts val="600"/>
              </a:spcBef>
              <a:buSzPct val="60000"/>
            </a:pPr>
            <a:r>
              <a:rPr lang="zh-CN" altLang="en-US" dirty="0"/>
              <a:t>消费电子领域微控制器。</a:t>
            </a:r>
          </a:p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524124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46838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656580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83221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41EC39-8C03-4A1B-8776-95A63998E423}" type="slidenum">
              <a:rPr lang="zh-CN" altLang="en-US" smtClean="0"/>
              <a:pPr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247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起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7"/>
          <a:stretch>
            <a:fillRect/>
          </a:stretch>
        </p:blipFill>
        <p:spPr>
          <a:xfrm>
            <a:off x="-1963" y="0"/>
            <a:ext cx="12193963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1838669" y="-827351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41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55000"/>
                </a:schemeClr>
              </a:gs>
              <a:gs pos="0">
                <a:schemeClr val="bg1">
                  <a:alpha val="1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959-C031-4A43-A33E-C1E21AD403F6}" type="datetimeFigureOut">
              <a:rPr lang="zh-CN" altLang="en-US" smtClean="0"/>
              <a:pPr/>
              <a:t>2024/10/4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959-C031-4A43-A33E-C1E21AD403F6}" type="datetimeFigureOut">
              <a:rPr lang="zh-CN" altLang="en-US" smtClean="0"/>
              <a:pPr/>
              <a:t>2024/10/4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FF728-F7E0-4A72-8D4E-63CE94987A7E}" type="datetimeFigureOut">
              <a:rPr lang="zh-CN" altLang="en-US" smtClean="0"/>
              <a:pPr/>
              <a:t>2024/10/4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BA997-7E56-47AF-9487-CD39886ECA4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77959-C031-4A43-A33E-C1E21AD403F6}" type="datetimeFigureOut">
              <a:rPr lang="zh-CN" altLang="en-US" smtClean="0"/>
              <a:pPr/>
              <a:t>2024/10/4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 userDrawn="1"/>
        </p:nvCxnSpPr>
        <p:spPr>
          <a:xfrm>
            <a:off x="2552701" y="1009650"/>
            <a:ext cx="1638300" cy="0"/>
          </a:xfrm>
          <a:prstGeom prst="line">
            <a:avLst/>
          </a:prstGeom>
          <a:ln w="127000">
            <a:solidFill>
              <a:srgbClr val="FDDAB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4191001" y="1009650"/>
            <a:ext cx="1638300" cy="0"/>
          </a:xfrm>
          <a:prstGeom prst="line">
            <a:avLst/>
          </a:prstGeom>
          <a:ln w="127000">
            <a:solidFill>
              <a:srgbClr val="D28C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/>
        </p:nvCxnSpPr>
        <p:spPr>
          <a:xfrm>
            <a:off x="5829301" y="1009650"/>
            <a:ext cx="1638300" cy="0"/>
          </a:xfrm>
          <a:prstGeom prst="line">
            <a:avLst/>
          </a:prstGeom>
          <a:ln w="127000">
            <a:solidFill>
              <a:srgbClr val="5345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7448551" y="1009650"/>
            <a:ext cx="1638300" cy="0"/>
          </a:xfrm>
          <a:prstGeom prst="line">
            <a:avLst/>
          </a:prstGeom>
          <a:ln w="127000">
            <a:solidFill>
              <a:srgbClr val="1212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805633" y="379640"/>
            <a:ext cx="4136571" cy="3624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 baseline="0"/>
            </a:lvl1pPr>
          </a:lstStyle>
          <a:p>
            <a:pPr lvl="0"/>
            <a:r>
              <a:rPr lang="zh-CN" altLang="en-US" dirty="0"/>
              <a:t>点击此处添加标题 </a:t>
            </a:r>
            <a:r>
              <a:rPr lang="en-US" altLang="zh-CN" dirty="0"/>
              <a:t>TITLE HERE 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52663" y="2214555"/>
            <a:ext cx="6929487" cy="1000124"/>
          </a:xfrm>
          <a:prstGeom prst="rect">
            <a:avLst/>
          </a:prstGeom>
        </p:spPr>
        <p:txBody>
          <a:bodyPr lIns="68579" tIns="34289" rIns="68579" bIns="34289"/>
          <a:lstStyle>
            <a:lvl1pPr algn="l"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22224" y="5169001"/>
            <a:ext cx="12214224" cy="1706972"/>
            <a:chOff x="-16668" y="3876750"/>
            <a:chExt cx="9160668" cy="1280229"/>
          </a:xfrm>
        </p:grpSpPr>
        <p:sp>
          <p:nvSpPr>
            <p:cNvPr id="6" name="矩形 5"/>
            <p:cNvSpPr/>
            <p:nvPr userDrawn="1"/>
          </p:nvSpPr>
          <p:spPr>
            <a:xfrm>
              <a:off x="-16668" y="3876750"/>
              <a:ext cx="9160667" cy="1280229"/>
            </a:xfrm>
            <a:prstGeom prst="rect">
              <a:avLst/>
            </a:prstGeom>
            <a:solidFill>
              <a:srgbClr val="1F497D"/>
            </a:solidFill>
            <a:ln w="381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390921" y="3906000"/>
              <a:ext cx="2061079" cy="1247113"/>
            </a:xfrm>
            <a:prstGeom prst="rect">
              <a:avLst/>
            </a:prstGeom>
            <a:ln w="38100">
              <a:solidFill>
                <a:sysClr val="window" lastClr="FFFFFF"/>
              </a:solidFill>
            </a:ln>
          </p:spPr>
        </p:pic>
        <p:pic>
          <p:nvPicPr>
            <p:cNvPr id="8" name="图片 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647001" y="3905491"/>
              <a:ext cx="2025000" cy="1239993"/>
            </a:xfrm>
            <a:prstGeom prst="rect">
              <a:avLst/>
            </a:prstGeom>
            <a:ln w="38100">
              <a:solidFill>
                <a:sysClr val="window" lastClr="FFFFFF"/>
              </a:solidFill>
            </a:ln>
          </p:spPr>
        </p:pic>
        <p:cxnSp>
          <p:nvCxnSpPr>
            <p:cNvPr id="9" name="直接连接符 8"/>
            <p:cNvCxnSpPr/>
            <p:nvPr userDrawn="1"/>
          </p:nvCxnSpPr>
          <p:spPr bwMode="auto">
            <a:xfrm>
              <a:off x="-4751" y="3876750"/>
              <a:ext cx="9148751" cy="0"/>
            </a:xfrm>
            <a:prstGeom prst="line">
              <a:avLst/>
            </a:prstGeom>
            <a:noFill/>
            <a:ln w="1270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63221441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6000" y="2289001"/>
            <a:ext cx="10515600" cy="1325033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0" y="6606301"/>
            <a:ext cx="2118851" cy="251699"/>
          </a:xfrm>
          <a:prstGeom prst="rect">
            <a:avLst/>
          </a:prstGeom>
          <a:solidFill>
            <a:srgbClr val="1F49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4919070" y="6606301"/>
            <a:ext cx="2191676" cy="251700"/>
          </a:xfrm>
          <a:prstGeom prst="rect">
            <a:avLst/>
          </a:prstGeom>
          <a:solidFill>
            <a:srgbClr val="1F49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9850219" y="6606301"/>
            <a:ext cx="2363255" cy="251699"/>
          </a:xfrm>
          <a:prstGeom prst="rect">
            <a:avLst/>
          </a:prstGeom>
          <a:solidFill>
            <a:srgbClr val="1F497D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2219069" y="6606301"/>
            <a:ext cx="2600257" cy="251699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7210963" y="6606301"/>
            <a:ext cx="2539037" cy="251699"/>
          </a:xfrm>
          <a:prstGeom prst="rect">
            <a:avLst/>
          </a:prstGeom>
          <a:solidFill>
            <a:srgbClr val="A5A5A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7438406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3" y="0"/>
            <a:ext cx="12191999" cy="6858000"/>
          </a:xfrm>
          <a:prstGeom prst="rect">
            <a:avLst/>
          </a:prstGeom>
          <a:gradFill flip="none" rotWithShape="1">
            <a:gsLst>
              <a:gs pos="75000">
                <a:schemeClr val="bg1">
                  <a:alpha val="79000"/>
                </a:schemeClr>
              </a:gs>
              <a:gs pos="100000">
                <a:schemeClr val="bg1">
                  <a:alpha val="71000"/>
                </a:schemeClr>
              </a:gs>
              <a:gs pos="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矩形 8"/>
          <p:cNvSpPr/>
          <p:nvPr userDrawn="1"/>
        </p:nvSpPr>
        <p:spPr>
          <a:xfrm>
            <a:off x="1838669" y="-827351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38" b="718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75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7935651" y="-3614130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"/>
          <a:stretch>
            <a:fillRect/>
          </a:stretch>
        </p:blipFill>
        <p:spPr>
          <a:xfrm>
            <a:off x="0" y="-1"/>
            <a:ext cx="12192000" cy="6881693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7619159" y="2613495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" t="15065" r="346"/>
          <a:stretch>
            <a:fillRect/>
          </a:stretch>
        </p:blipFill>
        <p:spPr>
          <a:xfrm>
            <a:off x="-1" y="0"/>
            <a:ext cx="12192001" cy="6893919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-4256352" y="2601649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3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46"/>
          <a:stretch>
            <a:fillRect/>
          </a:stretch>
        </p:blipFill>
        <p:spPr>
          <a:xfrm>
            <a:off x="2" y="0"/>
            <a:ext cx="12180271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833785" y="-4478741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833785" y="4104820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11" name="矩形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"/>
          <a:stretch>
            <a:fillRect/>
          </a:stretch>
        </p:blipFill>
        <p:spPr>
          <a:xfrm>
            <a:off x="0" y="-1"/>
            <a:ext cx="12192000" cy="6881693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7935651" y="-827352"/>
            <a:ext cx="8512703" cy="8512702"/>
          </a:xfrm>
          <a:prstGeom prst="rect">
            <a:avLst/>
          </a:prstGeom>
          <a:blipFill dpi="0" rotWithShape="1">
            <a:blip r:embed="rId3" cstate="print">
              <a:alphaModFix amt="35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dirty="0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4000">
                <a:schemeClr val="bg1">
                  <a:alpha val="77000"/>
                </a:schemeClr>
              </a:gs>
              <a:gs pos="0">
                <a:schemeClr val="bg1">
                  <a:alpha val="57000"/>
                </a:schemeClr>
              </a:gs>
              <a:gs pos="100000">
                <a:schemeClr val="bg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1"/>
          <p:cNvSpPr>
            <a:spLocks noEditPoints="1"/>
          </p:cNvSpPr>
          <p:nvPr userDrawn="1"/>
        </p:nvSpPr>
        <p:spPr bwMode="auto">
          <a:xfrm>
            <a:off x="7471129" y="-2172714"/>
            <a:ext cx="6663971" cy="6636436"/>
          </a:xfrm>
          <a:custGeom>
            <a:avLst/>
            <a:gdLst>
              <a:gd name="T0" fmla="*/ 263 w 379"/>
              <a:gd name="T1" fmla="*/ 288 h 379"/>
              <a:gd name="T2" fmla="*/ 252 w 379"/>
              <a:gd name="T3" fmla="*/ 296 h 379"/>
              <a:gd name="T4" fmla="*/ 257 w 379"/>
              <a:gd name="T5" fmla="*/ 298 h 379"/>
              <a:gd name="T6" fmla="*/ 262 w 379"/>
              <a:gd name="T7" fmla="*/ 295 h 379"/>
              <a:gd name="T8" fmla="*/ 266 w 379"/>
              <a:gd name="T9" fmla="*/ 300 h 379"/>
              <a:gd name="T10" fmla="*/ 268 w 379"/>
              <a:gd name="T11" fmla="*/ 317 h 379"/>
              <a:gd name="T12" fmla="*/ 274 w 379"/>
              <a:gd name="T13" fmla="*/ 302 h 379"/>
              <a:gd name="T14" fmla="*/ 258 w 379"/>
              <a:gd name="T15" fmla="*/ 306 h 379"/>
              <a:gd name="T16" fmla="*/ 254 w 379"/>
              <a:gd name="T17" fmla="*/ 282 h 379"/>
              <a:gd name="T18" fmla="*/ 229 w 379"/>
              <a:gd name="T19" fmla="*/ 326 h 379"/>
              <a:gd name="T20" fmla="*/ 221 w 379"/>
              <a:gd name="T21" fmla="*/ 317 h 379"/>
              <a:gd name="T22" fmla="*/ 211 w 379"/>
              <a:gd name="T23" fmla="*/ 305 h 379"/>
              <a:gd name="T24" fmla="*/ 175 w 379"/>
              <a:gd name="T25" fmla="*/ 308 h 379"/>
              <a:gd name="T26" fmla="*/ 160 w 379"/>
              <a:gd name="T27" fmla="*/ 325 h 379"/>
              <a:gd name="T28" fmla="*/ 177 w 379"/>
              <a:gd name="T29" fmla="*/ 328 h 379"/>
              <a:gd name="T30" fmla="*/ 166 w 379"/>
              <a:gd name="T31" fmla="*/ 319 h 379"/>
              <a:gd name="T32" fmla="*/ 170 w 379"/>
              <a:gd name="T33" fmla="*/ 300 h 379"/>
              <a:gd name="T34" fmla="*/ 158 w 379"/>
              <a:gd name="T35" fmla="*/ 301 h 379"/>
              <a:gd name="T36" fmla="*/ 198 w 379"/>
              <a:gd name="T37" fmla="*/ 227 h 379"/>
              <a:gd name="T38" fmla="*/ 143 w 379"/>
              <a:gd name="T39" fmla="*/ 149 h 379"/>
              <a:gd name="T40" fmla="*/ 160 w 379"/>
              <a:gd name="T41" fmla="*/ 248 h 379"/>
              <a:gd name="T42" fmla="*/ 174 w 379"/>
              <a:gd name="T43" fmla="*/ 166 h 379"/>
              <a:gd name="T44" fmla="*/ 167 w 379"/>
              <a:gd name="T45" fmla="*/ 241 h 379"/>
              <a:gd name="T46" fmla="*/ 206 w 379"/>
              <a:gd name="T47" fmla="*/ 197 h 379"/>
              <a:gd name="T48" fmla="*/ 214 w 379"/>
              <a:gd name="T49" fmla="*/ 224 h 379"/>
              <a:gd name="T50" fmla="*/ 217 w 379"/>
              <a:gd name="T51" fmla="*/ 156 h 379"/>
              <a:gd name="T52" fmla="*/ 230 w 379"/>
              <a:gd name="T53" fmla="*/ 156 h 379"/>
              <a:gd name="T54" fmla="*/ 203 w 379"/>
              <a:gd name="T55" fmla="*/ 155 h 379"/>
              <a:gd name="T56" fmla="*/ 118 w 379"/>
              <a:gd name="T57" fmla="*/ 178 h 379"/>
              <a:gd name="T58" fmla="*/ 129 w 379"/>
              <a:gd name="T59" fmla="*/ 106 h 379"/>
              <a:gd name="T60" fmla="*/ 248 w 379"/>
              <a:gd name="T61" fmla="*/ 159 h 379"/>
              <a:gd name="T62" fmla="*/ 266 w 379"/>
              <a:gd name="T63" fmla="*/ 137 h 379"/>
              <a:gd name="T64" fmla="*/ 122 w 379"/>
              <a:gd name="T65" fmla="*/ 291 h 379"/>
              <a:gd name="T66" fmla="*/ 123 w 379"/>
              <a:gd name="T67" fmla="*/ 289 h 379"/>
              <a:gd name="T68" fmla="*/ 100 w 379"/>
              <a:gd name="T69" fmla="*/ 291 h 379"/>
              <a:gd name="T70" fmla="*/ 47 w 379"/>
              <a:gd name="T71" fmla="*/ 237 h 379"/>
              <a:gd name="T72" fmla="*/ 62 w 379"/>
              <a:gd name="T73" fmla="*/ 215 h 379"/>
              <a:gd name="T74" fmla="*/ 43 w 379"/>
              <a:gd name="T75" fmla="*/ 164 h 379"/>
              <a:gd name="T76" fmla="*/ 67 w 379"/>
              <a:gd name="T77" fmla="*/ 148 h 379"/>
              <a:gd name="T78" fmla="*/ 91 w 379"/>
              <a:gd name="T79" fmla="*/ 106 h 379"/>
              <a:gd name="T80" fmla="*/ 94 w 379"/>
              <a:gd name="T81" fmla="*/ 81 h 379"/>
              <a:gd name="T82" fmla="*/ 110 w 379"/>
              <a:gd name="T83" fmla="*/ 73 h 379"/>
              <a:gd name="T84" fmla="*/ 149 w 379"/>
              <a:gd name="T85" fmla="*/ 41 h 379"/>
              <a:gd name="T86" fmla="*/ 184 w 379"/>
              <a:gd name="T87" fmla="*/ 48 h 379"/>
              <a:gd name="T88" fmla="*/ 222 w 379"/>
              <a:gd name="T89" fmla="*/ 44 h 379"/>
              <a:gd name="T90" fmla="*/ 240 w 379"/>
              <a:gd name="T91" fmla="*/ 55 h 379"/>
              <a:gd name="T92" fmla="*/ 257 w 379"/>
              <a:gd name="T93" fmla="*/ 80 h 379"/>
              <a:gd name="T94" fmla="*/ 288 w 379"/>
              <a:gd name="T95" fmla="*/ 103 h 379"/>
              <a:gd name="T96" fmla="*/ 331 w 379"/>
              <a:gd name="T97" fmla="*/ 127 h 379"/>
              <a:gd name="T98" fmla="*/ 321 w 379"/>
              <a:gd name="T99" fmla="*/ 158 h 379"/>
              <a:gd name="T100" fmla="*/ 336 w 379"/>
              <a:gd name="T101" fmla="*/ 195 h 379"/>
              <a:gd name="T102" fmla="*/ 336 w 379"/>
              <a:gd name="T103" fmla="*/ 204 h 379"/>
              <a:gd name="T104" fmla="*/ 331 w 379"/>
              <a:gd name="T105" fmla="*/ 236 h 379"/>
              <a:gd name="T106" fmla="*/ 301 w 379"/>
              <a:gd name="T107" fmla="*/ 256 h 379"/>
              <a:gd name="T108" fmla="*/ 270 w 379"/>
              <a:gd name="T109" fmla="*/ 38 h 379"/>
              <a:gd name="T110" fmla="*/ 46 w 379"/>
              <a:gd name="T111" fmla="*/ 95 h 379"/>
              <a:gd name="T112" fmla="*/ 82 w 379"/>
              <a:gd name="T113" fmla="*/ 324 h 379"/>
              <a:gd name="T114" fmla="*/ 313 w 379"/>
              <a:gd name="T115" fmla="*/ 309 h 379"/>
              <a:gd name="T116" fmla="*/ 360 w 379"/>
              <a:gd name="T117" fmla="*/ 238 h 379"/>
              <a:gd name="T118" fmla="*/ 157 w 379"/>
              <a:gd name="T119" fmla="*/ 364 h 379"/>
              <a:gd name="T120" fmla="*/ 13 w 379"/>
              <a:gd name="T121" fmla="*/ 174 h 379"/>
              <a:gd name="T122" fmla="*/ 189 w 379"/>
              <a:gd name="T123" fmla="*/ 13 h 379"/>
              <a:gd name="T124" fmla="*/ 189 w 379"/>
              <a:gd name="T125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79" h="379">
                <a:moveTo>
                  <a:pt x="253" y="291"/>
                </a:moveTo>
                <a:cubicBezTo>
                  <a:pt x="254" y="290"/>
                  <a:pt x="254" y="290"/>
                  <a:pt x="254" y="290"/>
                </a:cubicBezTo>
                <a:cubicBezTo>
                  <a:pt x="254" y="290"/>
                  <a:pt x="254" y="291"/>
                  <a:pt x="255" y="291"/>
                </a:cubicBezTo>
                <a:cubicBezTo>
                  <a:pt x="255" y="292"/>
                  <a:pt x="255" y="292"/>
                  <a:pt x="255" y="292"/>
                </a:cubicBezTo>
                <a:cubicBezTo>
                  <a:pt x="255" y="292"/>
                  <a:pt x="255" y="292"/>
                  <a:pt x="255" y="292"/>
                </a:cubicBezTo>
                <a:cubicBezTo>
                  <a:pt x="255" y="292"/>
                  <a:pt x="255" y="292"/>
                  <a:pt x="255" y="292"/>
                </a:cubicBezTo>
                <a:cubicBezTo>
                  <a:pt x="254" y="292"/>
                  <a:pt x="254" y="292"/>
                  <a:pt x="254" y="292"/>
                </a:cubicBezTo>
                <a:cubicBezTo>
                  <a:pt x="254" y="292"/>
                  <a:pt x="253" y="291"/>
                  <a:pt x="253" y="291"/>
                </a:cubicBezTo>
                <a:cubicBezTo>
                  <a:pt x="253" y="291"/>
                  <a:pt x="253" y="291"/>
                  <a:pt x="253" y="291"/>
                </a:cubicBezTo>
                <a:moveTo>
                  <a:pt x="259" y="286"/>
                </a:moveTo>
                <a:cubicBezTo>
                  <a:pt x="259" y="286"/>
                  <a:pt x="259" y="286"/>
                  <a:pt x="259" y="286"/>
                </a:cubicBezTo>
                <a:cubicBezTo>
                  <a:pt x="259" y="284"/>
                  <a:pt x="262" y="281"/>
                  <a:pt x="263" y="280"/>
                </a:cubicBezTo>
                <a:cubicBezTo>
                  <a:pt x="264" y="279"/>
                  <a:pt x="264" y="279"/>
                  <a:pt x="264" y="279"/>
                </a:cubicBezTo>
                <a:cubicBezTo>
                  <a:pt x="264" y="279"/>
                  <a:pt x="264" y="279"/>
                  <a:pt x="264" y="279"/>
                </a:cubicBezTo>
                <a:cubicBezTo>
                  <a:pt x="265" y="280"/>
                  <a:pt x="265" y="280"/>
                  <a:pt x="265" y="280"/>
                </a:cubicBezTo>
                <a:cubicBezTo>
                  <a:pt x="265" y="280"/>
                  <a:pt x="265" y="281"/>
                  <a:pt x="265" y="281"/>
                </a:cubicBezTo>
                <a:cubicBezTo>
                  <a:pt x="265" y="282"/>
                  <a:pt x="265" y="283"/>
                  <a:pt x="265" y="284"/>
                </a:cubicBezTo>
                <a:cubicBezTo>
                  <a:pt x="265" y="284"/>
                  <a:pt x="265" y="284"/>
                  <a:pt x="265" y="284"/>
                </a:cubicBezTo>
                <a:cubicBezTo>
                  <a:pt x="265" y="284"/>
                  <a:pt x="265" y="284"/>
                  <a:pt x="265" y="284"/>
                </a:cubicBezTo>
                <a:cubicBezTo>
                  <a:pt x="265" y="285"/>
                  <a:pt x="266" y="289"/>
                  <a:pt x="264" y="289"/>
                </a:cubicBezTo>
                <a:cubicBezTo>
                  <a:pt x="264" y="290"/>
                  <a:pt x="264" y="290"/>
                  <a:pt x="264" y="290"/>
                </a:cubicBezTo>
                <a:cubicBezTo>
                  <a:pt x="264" y="289"/>
                  <a:pt x="263" y="289"/>
                  <a:pt x="263" y="288"/>
                </a:cubicBezTo>
                <a:cubicBezTo>
                  <a:pt x="263" y="288"/>
                  <a:pt x="263" y="288"/>
                  <a:pt x="263" y="288"/>
                </a:cubicBezTo>
                <a:cubicBezTo>
                  <a:pt x="263" y="288"/>
                  <a:pt x="263" y="288"/>
                  <a:pt x="263" y="288"/>
                </a:cubicBezTo>
                <a:cubicBezTo>
                  <a:pt x="262" y="288"/>
                  <a:pt x="262" y="288"/>
                  <a:pt x="262" y="288"/>
                </a:cubicBezTo>
                <a:cubicBezTo>
                  <a:pt x="261" y="288"/>
                  <a:pt x="261" y="288"/>
                  <a:pt x="260" y="288"/>
                </a:cubicBezTo>
                <a:cubicBezTo>
                  <a:pt x="260" y="287"/>
                  <a:pt x="260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7"/>
                  <a:pt x="259" y="287"/>
                  <a:pt x="259" y="287"/>
                </a:cubicBezTo>
                <a:cubicBezTo>
                  <a:pt x="259" y="286"/>
                  <a:pt x="259" y="286"/>
                  <a:pt x="259" y="286"/>
                </a:cubicBezTo>
                <a:close/>
                <a:moveTo>
                  <a:pt x="261" y="291"/>
                </a:moveTo>
                <a:cubicBezTo>
                  <a:pt x="261" y="291"/>
                  <a:pt x="261" y="291"/>
                  <a:pt x="261" y="291"/>
                </a:cubicBezTo>
                <a:cubicBezTo>
                  <a:pt x="262" y="291"/>
                  <a:pt x="262" y="291"/>
                  <a:pt x="262" y="291"/>
                </a:cubicBezTo>
                <a:cubicBezTo>
                  <a:pt x="262" y="291"/>
                  <a:pt x="262" y="291"/>
                  <a:pt x="262" y="291"/>
                </a:cubicBezTo>
                <a:cubicBezTo>
                  <a:pt x="262" y="291"/>
                  <a:pt x="262" y="291"/>
                  <a:pt x="262" y="291"/>
                </a:cubicBezTo>
                <a:cubicBezTo>
                  <a:pt x="262" y="292"/>
                  <a:pt x="262" y="292"/>
                  <a:pt x="262" y="292"/>
                </a:cubicBezTo>
                <a:cubicBezTo>
                  <a:pt x="261" y="292"/>
                  <a:pt x="261" y="292"/>
                  <a:pt x="261" y="292"/>
                </a:cubicBezTo>
                <a:cubicBezTo>
                  <a:pt x="261" y="292"/>
                  <a:pt x="261" y="291"/>
                  <a:pt x="261" y="291"/>
                </a:cubicBezTo>
                <a:moveTo>
                  <a:pt x="244" y="288"/>
                </a:moveTo>
                <a:cubicBezTo>
                  <a:pt x="244" y="288"/>
                  <a:pt x="244" y="288"/>
                  <a:pt x="244" y="288"/>
                </a:cubicBezTo>
                <a:cubicBezTo>
                  <a:pt x="244" y="288"/>
                  <a:pt x="244" y="288"/>
                  <a:pt x="244" y="288"/>
                </a:cubicBezTo>
                <a:cubicBezTo>
                  <a:pt x="245" y="289"/>
                  <a:pt x="246" y="289"/>
                  <a:pt x="246" y="290"/>
                </a:cubicBezTo>
                <a:cubicBezTo>
                  <a:pt x="248" y="291"/>
                  <a:pt x="250" y="292"/>
                  <a:pt x="251" y="294"/>
                </a:cubicBezTo>
                <a:cubicBezTo>
                  <a:pt x="251" y="294"/>
                  <a:pt x="251" y="294"/>
                  <a:pt x="251" y="294"/>
                </a:cubicBezTo>
                <a:cubicBezTo>
                  <a:pt x="251" y="295"/>
                  <a:pt x="251" y="295"/>
                  <a:pt x="251" y="295"/>
                </a:cubicBezTo>
                <a:cubicBezTo>
                  <a:pt x="252" y="295"/>
                  <a:pt x="252" y="296"/>
                  <a:pt x="252" y="296"/>
                </a:cubicBezTo>
                <a:cubicBezTo>
                  <a:pt x="252" y="296"/>
                  <a:pt x="252" y="296"/>
                  <a:pt x="252" y="296"/>
                </a:cubicBezTo>
                <a:cubicBezTo>
                  <a:pt x="252" y="296"/>
                  <a:pt x="252" y="296"/>
                  <a:pt x="252" y="296"/>
                </a:cubicBezTo>
                <a:cubicBezTo>
                  <a:pt x="250" y="296"/>
                  <a:pt x="249" y="295"/>
                  <a:pt x="247" y="296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7"/>
                  <a:pt x="246" y="297"/>
                  <a:pt x="246" y="297"/>
                </a:cubicBezTo>
                <a:cubicBezTo>
                  <a:pt x="246" y="298"/>
                  <a:pt x="246" y="298"/>
                  <a:pt x="246" y="298"/>
                </a:cubicBezTo>
                <a:cubicBezTo>
                  <a:pt x="247" y="298"/>
                  <a:pt x="250" y="299"/>
                  <a:pt x="251" y="301"/>
                </a:cubicBezTo>
                <a:cubicBezTo>
                  <a:pt x="251" y="301"/>
                  <a:pt x="251" y="301"/>
                  <a:pt x="252" y="302"/>
                </a:cubicBezTo>
                <a:cubicBezTo>
                  <a:pt x="252" y="302"/>
                  <a:pt x="252" y="302"/>
                  <a:pt x="252" y="303"/>
                </a:cubicBezTo>
                <a:cubicBezTo>
                  <a:pt x="252" y="303"/>
                  <a:pt x="252" y="303"/>
                  <a:pt x="252" y="303"/>
                </a:cubicBezTo>
                <a:cubicBezTo>
                  <a:pt x="252" y="303"/>
                  <a:pt x="252" y="303"/>
                  <a:pt x="252" y="303"/>
                </a:cubicBezTo>
                <a:cubicBezTo>
                  <a:pt x="253" y="303"/>
                  <a:pt x="254" y="303"/>
                  <a:pt x="254" y="303"/>
                </a:cubicBezTo>
                <a:cubicBezTo>
                  <a:pt x="254" y="303"/>
                  <a:pt x="254" y="303"/>
                  <a:pt x="254" y="303"/>
                </a:cubicBezTo>
                <a:cubicBezTo>
                  <a:pt x="255" y="303"/>
                  <a:pt x="255" y="303"/>
                  <a:pt x="255" y="303"/>
                </a:cubicBezTo>
                <a:cubicBezTo>
                  <a:pt x="255" y="303"/>
                  <a:pt x="255" y="302"/>
                  <a:pt x="255" y="302"/>
                </a:cubicBezTo>
                <a:cubicBezTo>
                  <a:pt x="254" y="301"/>
                  <a:pt x="254" y="299"/>
                  <a:pt x="255" y="298"/>
                </a:cubicBezTo>
                <a:cubicBezTo>
                  <a:pt x="255" y="298"/>
                  <a:pt x="256" y="298"/>
                  <a:pt x="256" y="298"/>
                </a:cubicBezTo>
                <a:cubicBezTo>
                  <a:pt x="257" y="298"/>
                  <a:pt x="257" y="298"/>
                  <a:pt x="257" y="298"/>
                </a:cubicBezTo>
                <a:cubicBezTo>
                  <a:pt x="257" y="298"/>
                  <a:pt x="257" y="298"/>
                  <a:pt x="257" y="298"/>
                </a:cubicBezTo>
                <a:cubicBezTo>
                  <a:pt x="257" y="298"/>
                  <a:pt x="257" y="298"/>
                  <a:pt x="257" y="298"/>
                </a:cubicBezTo>
                <a:cubicBezTo>
                  <a:pt x="257" y="297"/>
                  <a:pt x="257" y="297"/>
                  <a:pt x="257" y="297"/>
                </a:cubicBezTo>
                <a:cubicBezTo>
                  <a:pt x="257" y="297"/>
                  <a:pt x="257" y="297"/>
                  <a:pt x="257" y="297"/>
                </a:cubicBezTo>
                <a:cubicBezTo>
                  <a:pt x="257" y="297"/>
                  <a:pt x="257" y="296"/>
                  <a:pt x="257" y="296"/>
                </a:cubicBezTo>
                <a:cubicBezTo>
                  <a:pt x="257" y="296"/>
                  <a:pt x="257" y="296"/>
                  <a:pt x="257" y="296"/>
                </a:cubicBezTo>
                <a:cubicBezTo>
                  <a:pt x="257" y="296"/>
                  <a:pt x="257" y="296"/>
                  <a:pt x="257" y="296"/>
                </a:cubicBezTo>
                <a:cubicBezTo>
                  <a:pt x="257" y="296"/>
                  <a:pt x="257" y="295"/>
                  <a:pt x="256" y="295"/>
                </a:cubicBezTo>
                <a:cubicBezTo>
                  <a:pt x="257" y="294"/>
                  <a:pt x="257" y="294"/>
                  <a:pt x="257" y="294"/>
                </a:cubicBezTo>
                <a:cubicBezTo>
                  <a:pt x="258" y="291"/>
                  <a:pt x="258" y="291"/>
                  <a:pt x="258" y="291"/>
                </a:cubicBezTo>
                <a:cubicBezTo>
                  <a:pt x="258" y="291"/>
                  <a:pt x="258" y="291"/>
                  <a:pt x="258" y="291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9" y="292"/>
                  <a:pt x="259" y="292"/>
                  <a:pt x="259" y="292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8" y="293"/>
                  <a:pt x="258" y="293"/>
                  <a:pt x="258" y="293"/>
                </a:cubicBezTo>
                <a:cubicBezTo>
                  <a:pt x="259" y="293"/>
                  <a:pt x="259" y="293"/>
                  <a:pt x="259" y="293"/>
                </a:cubicBezTo>
                <a:cubicBezTo>
                  <a:pt x="259" y="293"/>
                  <a:pt x="259" y="293"/>
                  <a:pt x="259" y="293"/>
                </a:cubicBezTo>
                <a:cubicBezTo>
                  <a:pt x="260" y="293"/>
                  <a:pt x="260" y="294"/>
                  <a:pt x="260" y="294"/>
                </a:cubicBezTo>
                <a:cubicBezTo>
                  <a:pt x="260" y="294"/>
                  <a:pt x="260" y="294"/>
                  <a:pt x="260" y="294"/>
                </a:cubicBezTo>
                <a:cubicBezTo>
                  <a:pt x="260" y="294"/>
                  <a:pt x="260" y="294"/>
                  <a:pt x="260" y="294"/>
                </a:cubicBezTo>
                <a:cubicBezTo>
                  <a:pt x="261" y="294"/>
                  <a:pt x="262" y="295"/>
                  <a:pt x="262" y="295"/>
                </a:cubicBezTo>
                <a:cubicBezTo>
                  <a:pt x="261" y="295"/>
                  <a:pt x="261" y="295"/>
                  <a:pt x="261" y="295"/>
                </a:cubicBezTo>
                <a:cubicBezTo>
                  <a:pt x="261" y="295"/>
                  <a:pt x="261" y="295"/>
                  <a:pt x="261" y="295"/>
                </a:cubicBezTo>
                <a:cubicBezTo>
                  <a:pt x="261" y="295"/>
                  <a:pt x="261" y="295"/>
                  <a:pt x="261" y="295"/>
                </a:cubicBezTo>
                <a:cubicBezTo>
                  <a:pt x="261" y="296"/>
                  <a:pt x="260" y="297"/>
                  <a:pt x="260" y="299"/>
                </a:cubicBezTo>
                <a:cubicBezTo>
                  <a:pt x="259" y="299"/>
                  <a:pt x="259" y="299"/>
                  <a:pt x="259" y="299"/>
                </a:cubicBezTo>
                <a:cubicBezTo>
                  <a:pt x="259" y="299"/>
                  <a:pt x="259" y="299"/>
                  <a:pt x="259" y="299"/>
                </a:cubicBezTo>
                <a:cubicBezTo>
                  <a:pt x="259" y="299"/>
                  <a:pt x="259" y="299"/>
                  <a:pt x="259" y="299"/>
                </a:cubicBezTo>
                <a:cubicBezTo>
                  <a:pt x="257" y="303"/>
                  <a:pt x="256" y="306"/>
                  <a:pt x="254" y="309"/>
                </a:cubicBezTo>
                <a:cubicBezTo>
                  <a:pt x="253" y="310"/>
                  <a:pt x="251" y="312"/>
                  <a:pt x="252" y="314"/>
                </a:cubicBezTo>
                <a:cubicBezTo>
                  <a:pt x="252" y="314"/>
                  <a:pt x="252" y="314"/>
                  <a:pt x="252" y="314"/>
                </a:cubicBezTo>
                <a:cubicBezTo>
                  <a:pt x="252" y="314"/>
                  <a:pt x="252" y="314"/>
                  <a:pt x="252" y="314"/>
                </a:cubicBezTo>
                <a:cubicBezTo>
                  <a:pt x="252" y="314"/>
                  <a:pt x="252" y="314"/>
                  <a:pt x="252" y="314"/>
                </a:cubicBezTo>
                <a:cubicBezTo>
                  <a:pt x="253" y="315"/>
                  <a:pt x="254" y="315"/>
                  <a:pt x="255" y="315"/>
                </a:cubicBezTo>
                <a:cubicBezTo>
                  <a:pt x="256" y="315"/>
                  <a:pt x="256" y="314"/>
                  <a:pt x="257" y="315"/>
                </a:cubicBezTo>
                <a:cubicBezTo>
                  <a:pt x="257" y="315"/>
                  <a:pt x="257" y="315"/>
                  <a:pt x="257" y="315"/>
                </a:cubicBezTo>
                <a:cubicBezTo>
                  <a:pt x="257" y="315"/>
                  <a:pt x="257" y="315"/>
                  <a:pt x="257" y="315"/>
                </a:cubicBezTo>
                <a:cubicBezTo>
                  <a:pt x="258" y="313"/>
                  <a:pt x="258" y="312"/>
                  <a:pt x="258" y="311"/>
                </a:cubicBezTo>
                <a:cubicBezTo>
                  <a:pt x="259" y="308"/>
                  <a:pt x="261" y="305"/>
                  <a:pt x="262" y="302"/>
                </a:cubicBezTo>
                <a:cubicBezTo>
                  <a:pt x="263" y="302"/>
                  <a:pt x="263" y="301"/>
                  <a:pt x="264" y="301"/>
                </a:cubicBezTo>
                <a:cubicBezTo>
                  <a:pt x="264" y="300"/>
                  <a:pt x="265" y="298"/>
                  <a:pt x="266" y="297"/>
                </a:cubicBezTo>
                <a:cubicBezTo>
                  <a:pt x="267" y="297"/>
                  <a:pt x="267" y="297"/>
                  <a:pt x="267" y="297"/>
                </a:cubicBezTo>
                <a:cubicBezTo>
                  <a:pt x="267" y="297"/>
                  <a:pt x="267" y="297"/>
                  <a:pt x="267" y="297"/>
                </a:cubicBezTo>
                <a:cubicBezTo>
                  <a:pt x="267" y="298"/>
                  <a:pt x="267" y="298"/>
                  <a:pt x="267" y="298"/>
                </a:cubicBezTo>
                <a:cubicBezTo>
                  <a:pt x="267" y="299"/>
                  <a:pt x="267" y="299"/>
                  <a:pt x="266" y="300"/>
                </a:cubicBezTo>
                <a:cubicBezTo>
                  <a:pt x="266" y="301"/>
                  <a:pt x="266" y="303"/>
                  <a:pt x="265" y="304"/>
                </a:cubicBezTo>
                <a:cubicBezTo>
                  <a:pt x="265" y="304"/>
                  <a:pt x="265" y="305"/>
                  <a:pt x="265" y="306"/>
                </a:cubicBezTo>
                <a:cubicBezTo>
                  <a:pt x="265" y="306"/>
                  <a:pt x="265" y="306"/>
                  <a:pt x="265" y="306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7"/>
                  <a:pt x="265" y="307"/>
                  <a:pt x="265" y="307"/>
                </a:cubicBezTo>
                <a:cubicBezTo>
                  <a:pt x="265" y="308"/>
                  <a:pt x="264" y="309"/>
                  <a:pt x="264" y="309"/>
                </a:cubicBezTo>
                <a:cubicBezTo>
                  <a:pt x="263" y="310"/>
                  <a:pt x="263" y="311"/>
                  <a:pt x="262" y="312"/>
                </a:cubicBezTo>
                <a:cubicBezTo>
                  <a:pt x="261" y="314"/>
                  <a:pt x="258" y="315"/>
                  <a:pt x="258" y="317"/>
                </a:cubicBezTo>
                <a:cubicBezTo>
                  <a:pt x="258" y="318"/>
                  <a:pt x="258" y="318"/>
                  <a:pt x="258" y="318"/>
                </a:cubicBezTo>
                <a:cubicBezTo>
                  <a:pt x="258" y="318"/>
                  <a:pt x="258" y="318"/>
                  <a:pt x="258" y="318"/>
                </a:cubicBezTo>
                <a:cubicBezTo>
                  <a:pt x="258" y="318"/>
                  <a:pt x="259" y="318"/>
                  <a:pt x="261" y="318"/>
                </a:cubicBezTo>
                <a:cubicBezTo>
                  <a:pt x="262" y="318"/>
                  <a:pt x="263" y="318"/>
                  <a:pt x="264" y="318"/>
                </a:cubicBezTo>
                <a:cubicBezTo>
                  <a:pt x="264" y="318"/>
                  <a:pt x="264" y="318"/>
                  <a:pt x="264" y="318"/>
                </a:cubicBezTo>
                <a:cubicBezTo>
                  <a:pt x="265" y="317"/>
                  <a:pt x="265" y="316"/>
                  <a:pt x="265" y="315"/>
                </a:cubicBezTo>
                <a:cubicBezTo>
                  <a:pt x="266" y="314"/>
                  <a:pt x="267" y="312"/>
                  <a:pt x="268" y="310"/>
                </a:cubicBezTo>
                <a:cubicBezTo>
                  <a:pt x="268" y="310"/>
                  <a:pt x="268" y="310"/>
                  <a:pt x="268" y="310"/>
                </a:cubicBezTo>
                <a:cubicBezTo>
                  <a:pt x="269" y="310"/>
                  <a:pt x="269" y="311"/>
                  <a:pt x="269" y="311"/>
                </a:cubicBezTo>
                <a:cubicBezTo>
                  <a:pt x="270" y="312"/>
                  <a:pt x="270" y="312"/>
                  <a:pt x="270" y="312"/>
                </a:cubicBezTo>
                <a:cubicBezTo>
                  <a:pt x="271" y="313"/>
                  <a:pt x="271" y="314"/>
                  <a:pt x="270" y="314"/>
                </a:cubicBezTo>
                <a:cubicBezTo>
                  <a:pt x="270" y="315"/>
                  <a:pt x="269" y="316"/>
                  <a:pt x="268" y="317"/>
                </a:cubicBezTo>
                <a:cubicBezTo>
                  <a:pt x="268" y="317"/>
                  <a:pt x="268" y="317"/>
                  <a:pt x="268" y="317"/>
                </a:cubicBezTo>
                <a:cubicBezTo>
                  <a:pt x="267" y="318"/>
                  <a:pt x="267" y="318"/>
                  <a:pt x="266" y="318"/>
                </a:cubicBezTo>
                <a:cubicBezTo>
                  <a:pt x="265" y="319"/>
                  <a:pt x="265" y="319"/>
                  <a:pt x="265" y="319"/>
                </a:cubicBezTo>
                <a:cubicBezTo>
                  <a:pt x="265" y="319"/>
                  <a:pt x="265" y="319"/>
                  <a:pt x="265" y="319"/>
                </a:cubicBezTo>
                <a:cubicBezTo>
                  <a:pt x="265" y="319"/>
                  <a:pt x="265" y="319"/>
                  <a:pt x="265" y="319"/>
                </a:cubicBezTo>
                <a:cubicBezTo>
                  <a:pt x="265" y="320"/>
                  <a:pt x="265" y="320"/>
                  <a:pt x="265" y="320"/>
                </a:cubicBezTo>
                <a:cubicBezTo>
                  <a:pt x="265" y="320"/>
                  <a:pt x="265" y="320"/>
                  <a:pt x="265" y="320"/>
                </a:cubicBezTo>
                <a:cubicBezTo>
                  <a:pt x="267" y="320"/>
                  <a:pt x="268" y="319"/>
                  <a:pt x="269" y="319"/>
                </a:cubicBezTo>
                <a:cubicBezTo>
                  <a:pt x="270" y="319"/>
                  <a:pt x="272" y="319"/>
                  <a:pt x="273" y="319"/>
                </a:cubicBezTo>
                <a:cubicBezTo>
                  <a:pt x="273" y="319"/>
                  <a:pt x="273" y="319"/>
                  <a:pt x="273" y="319"/>
                </a:cubicBezTo>
                <a:cubicBezTo>
                  <a:pt x="273" y="319"/>
                  <a:pt x="273" y="319"/>
                  <a:pt x="273" y="319"/>
                </a:cubicBezTo>
                <a:cubicBezTo>
                  <a:pt x="274" y="319"/>
                  <a:pt x="274" y="319"/>
                  <a:pt x="274" y="319"/>
                </a:cubicBezTo>
                <a:cubicBezTo>
                  <a:pt x="274" y="319"/>
                  <a:pt x="274" y="319"/>
                  <a:pt x="274" y="319"/>
                </a:cubicBezTo>
                <a:cubicBezTo>
                  <a:pt x="274" y="319"/>
                  <a:pt x="274" y="319"/>
                  <a:pt x="274" y="319"/>
                </a:cubicBezTo>
                <a:cubicBezTo>
                  <a:pt x="274" y="317"/>
                  <a:pt x="274" y="314"/>
                  <a:pt x="273" y="312"/>
                </a:cubicBezTo>
                <a:cubicBezTo>
                  <a:pt x="273" y="311"/>
                  <a:pt x="273" y="311"/>
                  <a:pt x="273" y="311"/>
                </a:cubicBezTo>
                <a:cubicBezTo>
                  <a:pt x="272" y="310"/>
                  <a:pt x="271" y="310"/>
                  <a:pt x="270" y="309"/>
                </a:cubicBezTo>
                <a:cubicBezTo>
                  <a:pt x="270" y="308"/>
                  <a:pt x="270" y="308"/>
                  <a:pt x="270" y="308"/>
                </a:cubicBezTo>
                <a:cubicBezTo>
                  <a:pt x="270" y="308"/>
                  <a:pt x="270" y="308"/>
                  <a:pt x="271" y="307"/>
                </a:cubicBezTo>
                <a:cubicBezTo>
                  <a:pt x="271" y="307"/>
                  <a:pt x="271" y="306"/>
                  <a:pt x="271" y="306"/>
                </a:cubicBezTo>
                <a:cubicBezTo>
                  <a:pt x="274" y="305"/>
                  <a:pt x="274" y="305"/>
                  <a:pt x="274" y="305"/>
                </a:cubicBezTo>
                <a:cubicBezTo>
                  <a:pt x="274" y="305"/>
                  <a:pt x="274" y="305"/>
                  <a:pt x="274" y="305"/>
                </a:cubicBezTo>
                <a:cubicBezTo>
                  <a:pt x="274" y="304"/>
                  <a:pt x="274" y="303"/>
                  <a:pt x="274" y="302"/>
                </a:cubicBezTo>
                <a:cubicBezTo>
                  <a:pt x="274" y="302"/>
                  <a:pt x="274" y="302"/>
                  <a:pt x="274" y="302"/>
                </a:cubicBezTo>
                <a:cubicBezTo>
                  <a:pt x="274" y="302"/>
                  <a:pt x="274" y="302"/>
                  <a:pt x="274" y="302"/>
                </a:cubicBezTo>
                <a:cubicBezTo>
                  <a:pt x="274" y="302"/>
                  <a:pt x="274" y="302"/>
                  <a:pt x="274" y="302"/>
                </a:cubicBezTo>
                <a:cubicBezTo>
                  <a:pt x="274" y="302"/>
                  <a:pt x="273" y="302"/>
                  <a:pt x="273" y="302"/>
                </a:cubicBezTo>
                <a:cubicBezTo>
                  <a:pt x="273" y="302"/>
                  <a:pt x="273" y="302"/>
                  <a:pt x="273" y="302"/>
                </a:cubicBezTo>
                <a:cubicBezTo>
                  <a:pt x="273" y="302"/>
                  <a:pt x="273" y="302"/>
                  <a:pt x="273" y="302"/>
                </a:cubicBezTo>
                <a:cubicBezTo>
                  <a:pt x="273" y="302"/>
                  <a:pt x="272" y="302"/>
                  <a:pt x="271" y="302"/>
                </a:cubicBezTo>
                <a:cubicBezTo>
                  <a:pt x="271" y="303"/>
                  <a:pt x="271" y="303"/>
                  <a:pt x="271" y="303"/>
                </a:cubicBezTo>
                <a:cubicBezTo>
                  <a:pt x="270" y="304"/>
                  <a:pt x="270" y="304"/>
                  <a:pt x="270" y="304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5"/>
                  <a:pt x="267" y="305"/>
                  <a:pt x="267" y="305"/>
                </a:cubicBezTo>
                <a:cubicBezTo>
                  <a:pt x="267" y="304"/>
                  <a:pt x="268" y="302"/>
                  <a:pt x="269" y="301"/>
                </a:cubicBezTo>
                <a:cubicBezTo>
                  <a:pt x="269" y="301"/>
                  <a:pt x="269" y="301"/>
                  <a:pt x="269" y="301"/>
                </a:cubicBezTo>
                <a:cubicBezTo>
                  <a:pt x="270" y="299"/>
                  <a:pt x="270" y="298"/>
                  <a:pt x="270" y="296"/>
                </a:cubicBezTo>
                <a:cubicBezTo>
                  <a:pt x="271" y="296"/>
                  <a:pt x="271" y="294"/>
                  <a:pt x="271" y="293"/>
                </a:cubicBezTo>
                <a:cubicBezTo>
                  <a:pt x="270" y="293"/>
                  <a:pt x="270" y="293"/>
                  <a:pt x="270" y="293"/>
                </a:cubicBezTo>
                <a:cubicBezTo>
                  <a:pt x="269" y="292"/>
                  <a:pt x="268" y="292"/>
                  <a:pt x="268" y="293"/>
                </a:cubicBezTo>
                <a:cubicBezTo>
                  <a:pt x="267" y="293"/>
                  <a:pt x="266" y="294"/>
                  <a:pt x="266" y="295"/>
                </a:cubicBezTo>
                <a:cubicBezTo>
                  <a:pt x="265" y="296"/>
                  <a:pt x="265" y="296"/>
                  <a:pt x="265" y="296"/>
                </a:cubicBezTo>
                <a:cubicBezTo>
                  <a:pt x="264" y="297"/>
                  <a:pt x="263" y="299"/>
                  <a:pt x="261" y="301"/>
                </a:cubicBezTo>
                <a:cubicBezTo>
                  <a:pt x="261" y="302"/>
                  <a:pt x="260" y="303"/>
                  <a:pt x="260" y="303"/>
                </a:cubicBezTo>
                <a:cubicBezTo>
                  <a:pt x="259" y="304"/>
                  <a:pt x="258" y="306"/>
                  <a:pt x="258" y="306"/>
                </a:cubicBezTo>
                <a:cubicBezTo>
                  <a:pt x="258" y="306"/>
                  <a:pt x="258" y="306"/>
                  <a:pt x="258" y="306"/>
                </a:cubicBezTo>
                <a:cubicBezTo>
                  <a:pt x="258" y="305"/>
                  <a:pt x="258" y="304"/>
                  <a:pt x="259" y="303"/>
                </a:cubicBezTo>
                <a:cubicBezTo>
                  <a:pt x="261" y="300"/>
                  <a:pt x="261" y="300"/>
                  <a:pt x="261" y="300"/>
                </a:cubicBezTo>
                <a:cubicBezTo>
                  <a:pt x="263" y="295"/>
                  <a:pt x="263" y="295"/>
                  <a:pt x="263" y="295"/>
                </a:cubicBezTo>
                <a:cubicBezTo>
                  <a:pt x="263" y="294"/>
                  <a:pt x="264" y="294"/>
                  <a:pt x="264" y="294"/>
                </a:cubicBezTo>
                <a:cubicBezTo>
                  <a:pt x="265" y="293"/>
                  <a:pt x="265" y="293"/>
                  <a:pt x="265" y="293"/>
                </a:cubicBezTo>
                <a:cubicBezTo>
                  <a:pt x="266" y="293"/>
                  <a:pt x="266" y="293"/>
                  <a:pt x="266" y="292"/>
                </a:cubicBezTo>
                <a:cubicBezTo>
                  <a:pt x="268" y="290"/>
                  <a:pt x="267" y="286"/>
                  <a:pt x="267" y="284"/>
                </a:cubicBezTo>
                <a:cubicBezTo>
                  <a:pt x="267" y="282"/>
                  <a:pt x="267" y="279"/>
                  <a:pt x="266" y="277"/>
                </a:cubicBezTo>
                <a:cubicBezTo>
                  <a:pt x="266" y="276"/>
                  <a:pt x="265" y="276"/>
                  <a:pt x="265" y="276"/>
                </a:cubicBezTo>
                <a:cubicBezTo>
                  <a:pt x="264" y="276"/>
                  <a:pt x="263" y="276"/>
                  <a:pt x="262" y="277"/>
                </a:cubicBezTo>
                <a:cubicBezTo>
                  <a:pt x="262" y="277"/>
                  <a:pt x="262" y="277"/>
                  <a:pt x="262" y="277"/>
                </a:cubicBezTo>
                <a:cubicBezTo>
                  <a:pt x="262" y="277"/>
                  <a:pt x="262" y="277"/>
                  <a:pt x="262" y="277"/>
                </a:cubicBezTo>
                <a:cubicBezTo>
                  <a:pt x="261" y="278"/>
                  <a:pt x="260" y="282"/>
                  <a:pt x="259" y="284"/>
                </a:cubicBezTo>
                <a:cubicBezTo>
                  <a:pt x="258" y="283"/>
                  <a:pt x="259" y="282"/>
                  <a:pt x="259" y="281"/>
                </a:cubicBezTo>
                <a:cubicBezTo>
                  <a:pt x="259" y="280"/>
                  <a:pt x="260" y="278"/>
                  <a:pt x="259" y="277"/>
                </a:cubicBezTo>
                <a:cubicBezTo>
                  <a:pt x="259" y="277"/>
                  <a:pt x="259" y="277"/>
                  <a:pt x="259" y="277"/>
                </a:cubicBezTo>
                <a:cubicBezTo>
                  <a:pt x="259" y="277"/>
                  <a:pt x="259" y="277"/>
                  <a:pt x="259" y="277"/>
                </a:cubicBezTo>
                <a:cubicBezTo>
                  <a:pt x="259" y="277"/>
                  <a:pt x="258" y="277"/>
                  <a:pt x="258" y="276"/>
                </a:cubicBezTo>
                <a:cubicBezTo>
                  <a:pt x="257" y="276"/>
                  <a:pt x="255" y="276"/>
                  <a:pt x="253" y="277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3" y="277"/>
                  <a:pt x="253" y="277"/>
                  <a:pt x="253" y="277"/>
                </a:cubicBezTo>
                <a:cubicBezTo>
                  <a:pt x="253" y="278"/>
                  <a:pt x="254" y="279"/>
                  <a:pt x="254" y="279"/>
                </a:cubicBezTo>
                <a:cubicBezTo>
                  <a:pt x="254" y="279"/>
                  <a:pt x="254" y="279"/>
                  <a:pt x="254" y="279"/>
                </a:cubicBezTo>
                <a:cubicBezTo>
                  <a:pt x="254" y="282"/>
                  <a:pt x="254" y="282"/>
                  <a:pt x="254" y="282"/>
                </a:cubicBezTo>
                <a:cubicBezTo>
                  <a:pt x="255" y="283"/>
                  <a:pt x="255" y="284"/>
                  <a:pt x="255" y="285"/>
                </a:cubicBezTo>
                <a:cubicBezTo>
                  <a:pt x="255" y="286"/>
                  <a:pt x="255" y="287"/>
                  <a:pt x="254" y="287"/>
                </a:cubicBezTo>
                <a:cubicBezTo>
                  <a:pt x="254" y="288"/>
                  <a:pt x="253" y="288"/>
                  <a:pt x="253" y="288"/>
                </a:cubicBezTo>
                <a:cubicBezTo>
                  <a:pt x="252" y="288"/>
                  <a:pt x="252" y="288"/>
                  <a:pt x="252" y="288"/>
                </a:cubicBezTo>
                <a:cubicBezTo>
                  <a:pt x="251" y="288"/>
                  <a:pt x="250" y="287"/>
                  <a:pt x="248" y="287"/>
                </a:cubicBezTo>
                <a:cubicBezTo>
                  <a:pt x="248" y="287"/>
                  <a:pt x="247" y="288"/>
                  <a:pt x="246" y="288"/>
                </a:cubicBezTo>
                <a:cubicBezTo>
                  <a:pt x="246" y="288"/>
                  <a:pt x="245" y="287"/>
                  <a:pt x="244" y="288"/>
                </a:cubicBezTo>
                <a:cubicBezTo>
                  <a:pt x="244" y="288"/>
                  <a:pt x="244" y="288"/>
                  <a:pt x="244" y="288"/>
                </a:cubicBezTo>
                <a:close/>
                <a:moveTo>
                  <a:pt x="218" y="323"/>
                </a:moveTo>
                <a:cubicBezTo>
                  <a:pt x="218" y="324"/>
                  <a:pt x="218" y="324"/>
                  <a:pt x="218" y="325"/>
                </a:cubicBezTo>
                <a:cubicBezTo>
                  <a:pt x="219" y="327"/>
                  <a:pt x="222" y="329"/>
                  <a:pt x="223" y="330"/>
                </a:cubicBezTo>
                <a:cubicBezTo>
                  <a:pt x="223" y="330"/>
                  <a:pt x="224" y="331"/>
                  <a:pt x="224" y="331"/>
                </a:cubicBezTo>
                <a:cubicBezTo>
                  <a:pt x="224" y="331"/>
                  <a:pt x="225" y="331"/>
                  <a:pt x="225" y="331"/>
                </a:cubicBezTo>
                <a:cubicBezTo>
                  <a:pt x="226" y="331"/>
                  <a:pt x="226" y="331"/>
                  <a:pt x="226" y="331"/>
                </a:cubicBezTo>
                <a:cubicBezTo>
                  <a:pt x="226" y="331"/>
                  <a:pt x="226" y="331"/>
                  <a:pt x="226" y="331"/>
                </a:cubicBezTo>
                <a:cubicBezTo>
                  <a:pt x="228" y="331"/>
                  <a:pt x="229" y="329"/>
                  <a:pt x="230" y="328"/>
                </a:cubicBezTo>
                <a:cubicBezTo>
                  <a:pt x="230" y="328"/>
                  <a:pt x="231" y="327"/>
                  <a:pt x="231" y="327"/>
                </a:cubicBezTo>
                <a:cubicBezTo>
                  <a:pt x="231" y="327"/>
                  <a:pt x="232" y="326"/>
                  <a:pt x="232" y="326"/>
                </a:cubicBezTo>
                <a:cubicBezTo>
                  <a:pt x="232" y="325"/>
                  <a:pt x="232" y="325"/>
                  <a:pt x="232" y="325"/>
                </a:cubicBezTo>
                <a:cubicBezTo>
                  <a:pt x="232" y="325"/>
                  <a:pt x="232" y="325"/>
                  <a:pt x="232" y="325"/>
                </a:cubicBezTo>
                <a:cubicBezTo>
                  <a:pt x="231" y="325"/>
                  <a:pt x="231" y="325"/>
                  <a:pt x="230" y="325"/>
                </a:cubicBezTo>
                <a:cubicBezTo>
                  <a:pt x="230" y="326"/>
                  <a:pt x="230" y="326"/>
                  <a:pt x="230" y="326"/>
                </a:cubicBezTo>
                <a:cubicBezTo>
                  <a:pt x="230" y="325"/>
                  <a:pt x="230" y="325"/>
                  <a:pt x="230" y="325"/>
                </a:cubicBezTo>
                <a:cubicBezTo>
                  <a:pt x="230" y="325"/>
                  <a:pt x="229" y="326"/>
                  <a:pt x="229" y="326"/>
                </a:cubicBezTo>
                <a:cubicBezTo>
                  <a:pt x="228" y="326"/>
                  <a:pt x="227" y="326"/>
                  <a:pt x="226" y="326"/>
                </a:cubicBezTo>
                <a:cubicBezTo>
                  <a:pt x="226" y="326"/>
                  <a:pt x="225" y="327"/>
                  <a:pt x="225" y="327"/>
                </a:cubicBezTo>
                <a:cubicBezTo>
                  <a:pt x="224" y="327"/>
                  <a:pt x="224" y="326"/>
                  <a:pt x="223" y="326"/>
                </a:cubicBezTo>
                <a:cubicBezTo>
                  <a:pt x="222" y="325"/>
                  <a:pt x="220" y="324"/>
                  <a:pt x="219" y="323"/>
                </a:cubicBezTo>
                <a:cubicBezTo>
                  <a:pt x="219" y="323"/>
                  <a:pt x="219" y="323"/>
                  <a:pt x="219" y="323"/>
                </a:cubicBezTo>
                <a:cubicBezTo>
                  <a:pt x="218" y="323"/>
                  <a:pt x="218" y="323"/>
                  <a:pt x="218" y="323"/>
                </a:cubicBezTo>
                <a:cubicBezTo>
                  <a:pt x="218" y="323"/>
                  <a:pt x="218" y="323"/>
                  <a:pt x="218" y="323"/>
                </a:cubicBezTo>
                <a:close/>
                <a:moveTo>
                  <a:pt x="213" y="325"/>
                </a:moveTo>
                <a:cubicBezTo>
                  <a:pt x="213" y="329"/>
                  <a:pt x="212" y="331"/>
                  <a:pt x="211" y="332"/>
                </a:cubicBezTo>
                <a:cubicBezTo>
                  <a:pt x="209" y="334"/>
                  <a:pt x="206" y="335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7"/>
                  <a:pt x="204" y="337"/>
                  <a:pt x="204" y="337"/>
                </a:cubicBezTo>
                <a:cubicBezTo>
                  <a:pt x="204" y="338"/>
                  <a:pt x="204" y="338"/>
                  <a:pt x="204" y="338"/>
                </a:cubicBezTo>
                <a:cubicBezTo>
                  <a:pt x="205" y="338"/>
                  <a:pt x="206" y="337"/>
                  <a:pt x="207" y="337"/>
                </a:cubicBezTo>
                <a:cubicBezTo>
                  <a:pt x="208" y="337"/>
                  <a:pt x="208" y="337"/>
                  <a:pt x="208" y="337"/>
                </a:cubicBezTo>
                <a:cubicBezTo>
                  <a:pt x="213" y="336"/>
                  <a:pt x="216" y="331"/>
                  <a:pt x="217" y="327"/>
                </a:cubicBezTo>
                <a:cubicBezTo>
                  <a:pt x="217" y="325"/>
                  <a:pt x="217" y="323"/>
                  <a:pt x="217" y="321"/>
                </a:cubicBezTo>
                <a:cubicBezTo>
                  <a:pt x="218" y="321"/>
                  <a:pt x="218" y="320"/>
                  <a:pt x="219" y="320"/>
                </a:cubicBezTo>
                <a:cubicBezTo>
                  <a:pt x="219" y="320"/>
                  <a:pt x="219" y="320"/>
                  <a:pt x="219" y="320"/>
                </a:cubicBezTo>
                <a:cubicBezTo>
                  <a:pt x="219" y="320"/>
                  <a:pt x="219" y="320"/>
                  <a:pt x="219" y="320"/>
                </a:cubicBezTo>
                <a:cubicBezTo>
                  <a:pt x="219" y="319"/>
                  <a:pt x="220" y="318"/>
                  <a:pt x="221" y="318"/>
                </a:cubicBezTo>
                <a:cubicBezTo>
                  <a:pt x="221" y="317"/>
                  <a:pt x="221" y="317"/>
                  <a:pt x="221" y="317"/>
                </a:cubicBezTo>
                <a:cubicBezTo>
                  <a:pt x="221" y="318"/>
                  <a:pt x="221" y="318"/>
                  <a:pt x="221" y="318"/>
                </a:cubicBezTo>
                <a:cubicBezTo>
                  <a:pt x="222" y="316"/>
                  <a:pt x="224" y="314"/>
                  <a:pt x="224" y="313"/>
                </a:cubicBezTo>
                <a:cubicBezTo>
                  <a:pt x="224" y="313"/>
                  <a:pt x="224" y="313"/>
                  <a:pt x="224" y="313"/>
                </a:cubicBezTo>
                <a:cubicBezTo>
                  <a:pt x="224" y="313"/>
                  <a:pt x="224" y="313"/>
                  <a:pt x="224" y="313"/>
                </a:cubicBezTo>
                <a:cubicBezTo>
                  <a:pt x="224" y="313"/>
                  <a:pt x="224" y="313"/>
                  <a:pt x="224" y="313"/>
                </a:cubicBezTo>
                <a:cubicBezTo>
                  <a:pt x="224" y="312"/>
                  <a:pt x="224" y="312"/>
                  <a:pt x="223" y="312"/>
                </a:cubicBezTo>
                <a:cubicBezTo>
                  <a:pt x="222" y="312"/>
                  <a:pt x="221" y="312"/>
                  <a:pt x="220" y="311"/>
                </a:cubicBezTo>
                <a:cubicBezTo>
                  <a:pt x="220" y="311"/>
                  <a:pt x="219" y="311"/>
                  <a:pt x="218" y="311"/>
                </a:cubicBezTo>
                <a:cubicBezTo>
                  <a:pt x="218" y="311"/>
                  <a:pt x="218" y="311"/>
                  <a:pt x="218" y="311"/>
                </a:cubicBezTo>
                <a:cubicBezTo>
                  <a:pt x="218" y="311"/>
                  <a:pt x="218" y="311"/>
                  <a:pt x="218" y="311"/>
                </a:cubicBezTo>
                <a:cubicBezTo>
                  <a:pt x="218" y="312"/>
                  <a:pt x="218" y="312"/>
                  <a:pt x="218" y="312"/>
                </a:cubicBezTo>
                <a:cubicBezTo>
                  <a:pt x="218" y="312"/>
                  <a:pt x="218" y="312"/>
                  <a:pt x="218" y="312"/>
                </a:cubicBezTo>
                <a:cubicBezTo>
                  <a:pt x="218" y="313"/>
                  <a:pt x="218" y="313"/>
                  <a:pt x="218" y="313"/>
                </a:cubicBezTo>
                <a:cubicBezTo>
                  <a:pt x="219" y="314"/>
                  <a:pt x="219" y="314"/>
                  <a:pt x="219" y="314"/>
                </a:cubicBezTo>
                <a:cubicBezTo>
                  <a:pt x="219" y="314"/>
                  <a:pt x="219" y="314"/>
                  <a:pt x="219" y="314"/>
                </a:cubicBezTo>
                <a:cubicBezTo>
                  <a:pt x="219" y="314"/>
                  <a:pt x="218" y="316"/>
                  <a:pt x="217" y="316"/>
                </a:cubicBezTo>
                <a:cubicBezTo>
                  <a:pt x="216" y="313"/>
                  <a:pt x="218" y="310"/>
                  <a:pt x="217" y="307"/>
                </a:cubicBezTo>
                <a:cubicBezTo>
                  <a:pt x="217" y="306"/>
                  <a:pt x="217" y="306"/>
                  <a:pt x="217" y="306"/>
                </a:cubicBezTo>
                <a:cubicBezTo>
                  <a:pt x="217" y="306"/>
                  <a:pt x="217" y="306"/>
                  <a:pt x="217" y="306"/>
                </a:cubicBezTo>
                <a:cubicBezTo>
                  <a:pt x="216" y="306"/>
                  <a:pt x="213" y="304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5"/>
                  <a:pt x="211" y="305"/>
                  <a:pt x="211" y="305"/>
                </a:cubicBezTo>
                <a:cubicBezTo>
                  <a:pt x="211" y="306"/>
                  <a:pt x="211" y="306"/>
                  <a:pt x="211" y="307"/>
                </a:cubicBezTo>
                <a:cubicBezTo>
                  <a:pt x="211" y="307"/>
                  <a:pt x="212" y="308"/>
                  <a:pt x="212" y="309"/>
                </a:cubicBezTo>
                <a:cubicBezTo>
                  <a:pt x="212" y="310"/>
                  <a:pt x="212" y="310"/>
                  <a:pt x="212" y="310"/>
                </a:cubicBezTo>
                <a:cubicBezTo>
                  <a:pt x="212" y="314"/>
                  <a:pt x="213" y="317"/>
                  <a:pt x="213" y="320"/>
                </a:cubicBezTo>
                <a:cubicBezTo>
                  <a:pt x="211" y="322"/>
                  <a:pt x="209" y="324"/>
                  <a:pt x="207" y="325"/>
                </a:cubicBezTo>
                <a:cubicBezTo>
                  <a:pt x="206" y="326"/>
                  <a:pt x="205" y="326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7"/>
                  <a:pt x="204" y="327"/>
                  <a:pt x="204" y="327"/>
                </a:cubicBezTo>
                <a:cubicBezTo>
                  <a:pt x="204" y="329"/>
                  <a:pt x="206" y="331"/>
                  <a:pt x="207" y="330"/>
                </a:cubicBezTo>
                <a:cubicBezTo>
                  <a:pt x="208" y="330"/>
                  <a:pt x="208" y="330"/>
                  <a:pt x="208" y="330"/>
                </a:cubicBezTo>
                <a:cubicBezTo>
                  <a:pt x="209" y="330"/>
                  <a:pt x="210" y="329"/>
                  <a:pt x="210" y="328"/>
                </a:cubicBezTo>
                <a:cubicBezTo>
                  <a:pt x="211" y="327"/>
                  <a:pt x="212" y="326"/>
                  <a:pt x="213" y="325"/>
                </a:cubicBezTo>
                <a:moveTo>
                  <a:pt x="152" y="324"/>
                </a:moveTo>
                <a:cubicBezTo>
                  <a:pt x="152" y="323"/>
                  <a:pt x="152" y="323"/>
                  <a:pt x="153" y="321"/>
                </a:cubicBezTo>
                <a:cubicBezTo>
                  <a:pt x="154" y="320"/>
                  <a:pt x="155" y="319"/>
                  <a:pt x="155" y="319"/>
                </a:cubicBezTo>
                <a:cubicBezTo>
                  <a:pt x="155" y="319"/>
                  <a:pt x="155" y="319"/>
                  <a:pt x="155" y="320"/>
                </a:cubicBezTo>
                <a:cubicBezTo>
                  <a:pt x="152" y="324"/>
                  <a:pt x="152" y="324"/>
                  <a:pt x="152" y="324"/>
                </a:cubicBezTo>
                <a:cubicBezTo>
                  <a:pt x="152" y="324"/>
                  <a:pt x="152" y="324"/>
                  <a:pt x="152" y="324"/>
                </a:cubicBezTo>
                <a:moveTo>
                  <a:pt x="173" y="309"/>
                </a:moveTo>
                <a:cubicBezTo>
                  <a:pt x="173" y="308"/>
                  <a:pt x="175" y="308"/>
                  <a:pt x="175" y="308"/>
                </a:cubicBezTo>
                <a:cubicBezTo>
                  <a:pt x="175" y="309"/>
                  <a:pt x="173" y="310"/>
                  <a:pt x="173" y="310"/>
                </a:cubicBezTo>
                <a:cubicBezTo>
                  <a:pt x="173" y="310"/>
                  <a:pt x="173" y="310"/>
                  <a:pt x="173" y="310"/>
                </a:cubicBezTo>
                <a:cubicBezTo>
                  <a:pt x="172" y="310"/>
                  <a:pt x="172" y="310"/>
                  <a:pt x="172" y="310"/>
                </a:cubicBezTo>
                <a:cubicBezTo>
                  <a:pt x="172" y="310"/>
                  <a:pt x="172" y="310"/>
                  <a:pt x="173" y="309"/>
                </a:cubicBezTo>
                <a:moveTo>
                  <a:pt x="147" y="330"/>
                </a:moveTo>
                <a:cubicBezTo>
                  <a:pt x="147" y="331"/>
                  <a:pt x="147" y="333"/>
                  <a:pt x="148" y="333"/>
                </a:cubicBezTo>
                <a:cubicBezTo>
                  <a:pt x="150" y="333"/>
                  <a:pt x="150" y="333"/>
                  <a:pt x="151" y="331"/>
                </a:cubicBezTo>
                <a:cubicBezTo>
                  <a:pt x="151" y="330"/>
                  <a:pt x="152" y="329"/>
                  <a:pt x="153" y="328"/>
                </a:cubicBezTo>
                <a:cubicBezTo>
                  <a:pt x="153" y="327"/>
                  <a:pt x="154" y="327"/>
                  <a:pt x="154" y="326"/>
                </a:cubicBezTo>
                <a:cubicBezTo>
                  <a:pt x="154" y="326"/>
                  <a:pt x="154" y="325"/>
                  <a:pt x="154" y="324"/>
                </a:cubicBezTo>
                <a:cubicBezTo>
                  <a:pt x="155" y="323"/>
                  <a:pt x="155" y="321"/>
                  <a:pt x="155" y="320"/>
                </a:cubicBezTo>
                <a:cubicBezTo>
                  <a:pt x="155" y="319"/>
                  <a:pt x="156" y="319"/>
                  <a:pt x="156" y="318"/>
                </a:cubicBezTo>
                <a:cubicBezTo>
                  <a:pt x="156" y="317"/>
                  <a:pt x="157" y="317"/>
                  <a:pt x="158" y="317"/>
                </a:cubicBezTo>
                <a:cubicBezTo>
                  <a:pt x="160" y="317"/>
                  <a:pt x="160" y="317"/>
                  <a:pt x="160" y="317"/>
                </a:cubicBezTo>
                <a:cubicBezTo>
                  <a:pt x="160" y="317"/>
                  <a:pt x="160" y="317"/>
                  <a:pt x="160" y="317"/>
                </a:cubicBezTo>
                <a:cubicBezTo>
                  <a:pt x="160" y="317"/>
                  <a:pt x="160" y="317"/>
                  <a:pt x="162" y="318"/>
                </a:cubicBezTo>
                <a:cubicBezTo>
                  <a:pt x="162" y="319"/>
                  <a:pt x="162" y="319"/>
                  <a:pt x="162" y="319"/>
                </a:cubicBezTo>
                <a:cubicBezTo>
                  <a:pt x="162" y="319"/>
                  <a:pt x="162" y="320"/>
                  <a:pt x="162" y="320"/>
                </a:cubicBezTo>
                <a:cubicBezTo>
                  <a:pt x="162" y="320"/>
                  <a:pt x="161" y="321"/>
                  <a:pt x="161" y="321"/>
                </a:cubicBezTo>
                <a:cubicBezTo>
                  <a:pt x="161" y="321"/>
                  <a:pt x="160" y="322"/>
                  <a:pt x="161" y="322"/>
                </a:cubicBezTo>
                <a:cubicBezTo>
                  <a:pt x="161" y="322"/>
                  <a:pt x="162" y="323"/>
                  <a:pt x="162" y="323"/>
                </a:cubicBezTo>
                <a:cubicBezTo>
                  <a:pt x="162" y="323"/>
                  <a:pt x="162" y="323"/>
                  <a:pt x="162" y="324"/>
                </a:cubicBezTo>
                <a:cubicBezTo>
                  <a:pt x="162" y="324"/>
                  <a:pt x="161" y="324"/>
                  <a:pt x="161" y="324"/>
                </a:cubicBezTo>
                <a:cubicBezTo>
                  <a:pt x="160" y="325"/>
                  <a:pt x="160" y="325"/>
                  <a:pt x="160" y="325"/>
                </a:cubicBezTo>
                <a:cubicBezTo>
                  <a:pt x="160" y="325"/>
                  <a:pt x="160" y="326"/>
                  <a:pt x="160" y="327"/>
                </a:cubicBezTo>
                <a:cubicBezTo>
                  <a:pt x="161" y="327"/>
                  <a:pt x="161" y="327"/>
                  <a:pt x="161" y="327"/>
                </a:cubicBezTo>
                <a:cubicBezTo>
                  <a:pt x="161" y="327"/>
                  <a:pt x="161" y="328"/>
                  <a:pt x="160" y="328"/>
                </a:cubicBezTo>
                <a:cubicBezTo>
                  <a:pt x="160" y="328"/>
                  <a:pt x="159" y="329"/>
                  <a:pt x="159" y="329"/>
                </a:cubicBezTo>
                <a:cubicBezTo>
                  <a:pt x="158" y="329"/>
                  <a:pt x="157" y="330"/>
                  <a:pt x="154" y="329"/>
                </a:cubicBezTo>
                <a:cubicBezTo>
                  <a:pt x="154" y="329"/>
                  <a:pt x="154" y="329"/>
                  <a:pt x="154" y="330"/>
                </a:cubicBezTo>
                <a:cubicBezTo>
                  <a:pt x="153" y="331"/>
                  <a:pt x="153" y="331"/>
                  <a:pt x="153" y="331"/>
                </a:cubicBezTo>
                <a:cubicBezTo>
                  <a:pt x="153" y="331"/>
                  <a:pt x="153" y="331"/>
                  <a:pt x="153" y="331"/>
                </a:cubicBezTo>
                <a:cubicBezTo>
                  <a:pt x="154" y="331"/>
                  <a:pt x="154" y="332"/>
                  <a:pt x="155" y="332"/>
                </a:cubicBezTo>
                <a:cubicBezTo>
                  <a:pt x="155" y="332"/>
                  <a:pt x="155" y="333"/>
                  <a:pt x="155" y="333"/>
                </a:cubicBezTo>
                <a:cubicBezTo>
                  <a:pt x="157" y="333"/>
                  <a:pt x="157" y="332"/>
                  <a:pt x="158" y="333"/>
                </a:cubicBezTo>
                <a:cubicBezTo>
                  <a:pt x="159" y="333"/>
                  <a:pt x="158" y="334"/>
                  <a:pt x="158" y="334"/>
                </a:cubicBezTo>
                <a:cubicBezTo>
                  <a:pt x="158" y="335"/>
                  <a:pt x="157" y="335"/>
                  <a:pt x="157" y="335"/>
                </a:cubicBezTo>
                <a:cubicBezTo>
                  <a:pt x="156" y="336"/>
                  <a:pt x="157" y="338"/>
                  <a:pt x="157" y="339"/>
                </a:cubicBezTo>
                <a:cubicBezTo>
                  <a:pt x="157" y="340"/>
                  <a:pt x="158" y="342"/>
                  <a:pt x="159" y="341"/>
                </a:cubicBezTo>
                <a:cubicBezTo>
                  <a:pt x="160" y="341"/>
                  <a:pt x="162" y="340"/>
                  <a:pt x="162" y="339"/>
                </a:cubicBezTo>
                <a:cubicBezTo>
                  <a:pt x="163" y="338"/>
                  <a:pt x="163" y="338"/>
                  <a:pt x="163" y="337"/>
                </a:cubicBezTo>
                <a:cubicBezTo>
                  <a:pt x="163" y="337"/>
                  <a:pt x="164" y="332"/>
                  <a:pt x="164" y="332"/>
                </a:cubicBezTo>
                <a:cubicBezTo>
                  <a:pt x="165" y="331"/>
                  <a:pt x="166" y="332"/>
                  <a:pt x="167" y="331"/>
                </a:cubicBezTo>
                <a:cubicBezTo>
                  <a:pt x="168" y="331"/>
                  <a:pt x="170" y="331"/>
                  <a:pt x="171" y="331"/>
                </a:cubicBezTo>
                <a:cubicBezTo>
                  <a:pt x="172" y="331"/>
                  <a:pt x="172" y="331"/>
                  <a:pt x="173" y="330"/>
                </a:cubicBezTo>
                <a:cubicBezTo>
                  <a:pt x="173" y="330"/>
                  <a:pt x="174" y="330"/>
                  <a:pt x="175" y="330"/>
                </a:cubicBezTo>
                <a:cubicBezTo>
                  <a:pt x="175" y="330"/>
                  <a:pt x="176" y="330"/>
                  <a:pt x="176" y="329"/>
                </a:cubicBezTo>
                <a:cubicBezTo>
                  <a:pt x="177" y="329"/>
                  <a:pt x="177" y="329"/>
                  <a:pt x="177" y="328"/>
                </a:cubicBezTo>
                <a:cubicBezTo>
                  <a:pt x="177" y="328"/>
                  <a:pt x="177" y="327"/>
                  <a:pt x="176" y="327"/>
                </a:cubicBezTo>
                <a:cubicBezTo>
                  <a:pt x="176" y="327"/>
                  <a:pt x="175" y="327"/>
                  <a:pt x="175" y="327"/>
                </a:cubicBezTo>
                <a:cubicBezTo>
                  <a:pt x="174" y="326"/>
                  <a:pt x="173" y="325"/>
                  <a:pt x="171" y="324"/>
                </a:cubicBezTo>
                <a:cubicBezTo>
                  <a:pt x="171" y="324"/>
                  <a:pt x="170" y="324"/>
                  <a:pt x="170" y="323"/>
                </a:cubicBezTo>
                <a:cubicBezTo>
                  <a:pt x="170" y="324"/>
                  <a:pt x="170" y="324"/>
                  <a:pt x="170" y="324"/>
                </a:cubicBezTo>
                <a:cubicBezTo>
                  <a:pt x="170" y="324"/>
                  <a:pt x="170" y="324"/>
                  <a:pt x="170" y="325"/>
                </a:cubicBezTo>
                <a:cubicBezTo>
                  <a:pt x="171" y="327"/>
                  <a:pt x="171" y="328"/>
                  <a:pt x="171" y="328"/>
                </a:cubicBezTo>
                <a:cubicBezTo>
                  <a:pt x="170" y="328"/>
                  <a:pt x="168" y="328"/>
                  <a:pt x="167" y="328"/>
                </a:cubicBezTo>
                <a:cubicBezTo>
                  <a:pt x="167" y="329"/>
                  <a:pt x="167" y="329"/>
                  <a:pt x="166" y="329"/>
                </a:cubicBezTo>
                <a:cubicBezTo>
                  <a:pt x="166" y="329"/>
                  <a:pt x="166" y="329"/>
                  <a:pt x="165" y="329"/>
                </a:cubicBezTo>
                <a:cubicBezTo>
                  <a:pt x="165" y="329"/>
                  <a:pt x="165" y="328"/>
                  <a:pt x="164" y="328"/>
                </a:cubicBezTo>
                <a:cubicBezTo>
                  <a:pt x="164" y="327"/>
                  <a:pt x="164" y="327"/>
                  <a:pt x="165" y="327"/>
                </a:cubicBezTo>
                <a:cubicBezTo>
                  <a:pt x="165" y="327"/>
                  <a:pt x="167" y="326"/>
                  <a:pt x="167" y="326"/>
                </a:cubicBezTo>
                <a:cubicBezTo>
                  <a:pt x="167" y="325"/>
                  <a:pt x="167" y="325"/>
                  <a:pt x="166" y="325"/>
                </a:cubicBezTo>
                <a:cubicBezTo>
                  <a:pt x="166" y="324"/>
                  <a:pt x="165" y="325"/>
                  <a:pt x="166" y="323"/>
                </a:cubicBezTo>
                <a:cubicBezTo>
                  <a:pt x="166" y="323"/>
                  <a:pt x="166" y="323"/>
                  <a:pt x="166" y="323"/>
                </a:cubicBezTo>
                <a:cubicBezTo>
                  <a:pt x="167" y="323"/>
                  <a:pt x="167" y="323"/>
                  <a:pt x="167" y="323"/>
                </a:cubicBezTo>
                <a:cubicBezTo>
                  <a:pt x="168" y="323"/>
                  <a:pt x="168" y="323"/>
                  <a:pt x="168" y="323"/>
                </a:cubicBezTo>
                <a:cubicBezTo>
                  <a:pt x="168" y="322"/>
                  <a:pt x="170" y="322"/>
                  <a:pt x="170" y="322"/>
                </a:cubicBezTo>
                <a:cubicBezTo>
                  <a:pt x="171" y="321"/>
                  <a:pt x="171" y="321"/>
                  <a:pt x="171" y="321"/>
                </a:cubicBezTo>
                <a:cubicBezTo>
                  <a:pt x="171" y="321"/>
                  <a:pt x="171" y="320"/>
                  <a:pt x="170" y="320"/>
                </a:cubicBezTo>
                <a:cubicBezTo>
                  <a:pt x="170" y="320"/>
                  <a:pt x="170" y="320"/>
                  <a:pt x="169" y="320"/>
                </a:cubicBezTo>
                <a:cubicBezTo>
                  <a:pt x="168" y="320"/>
                  <a:pt x="166" y="320"/>
                  <a:pt x="166" y="320"/>
                </a:cubicBezTo>
                <a:cubicBezTo>
                  <a:pt x="166" y="320"/>
                  <a:pt x="166" y="320"/>
                  <a:pt x="166" y="319"/>
                </a:cubicBezTo>
                <a:cubicBezTo>
                  <a:pt x="166" y="319"/>
                  <a:pt x="166" y="319"/>
                  <a:pt x="166" y="319"/>
                </a:cubicBezTo>
                <a:cubicBezTo>
                  <a:pt x="166" y="319"/>
                  <a:pt x="166" y="319"/>
                  <a:pt x="166" y="319"/>
                </a:cubicBezTo>
                <a:cubicBezTo>
                  <a:pt x="166" y="319"/>
                  <a:pt x="167" y="318"/>
                  <a:pt x="168" y="317"/>
                </a:cubicBezTo>
                <a:cubicBezTo>
                  <a:pt x="169" y="316"/>
                  <a:pt x="173" y="316"/>
                  <a:pt x="175" y="315"/>
                </a:cubicBezTo>
                <a:cubicBezTo>
                  <a:pt x="176" y="315"/>
                  <a:pt x="179" y="315"/>
                  <a:pt x="179" y="315"/>
                </a:cubicBezTo>
                <a:cubicBezTo>
                  <a:pt x="180" y="315"/>
                  <a:pt x="180" y="314"/>
                  <a:pt x="179" y="314"/>
                </a:cubicBezTo>
                <a:cubicBezTo>
                  <a:pt x="179" y="313"/>
                  <a:pt x="179" y="313"/>
                  <a:pt x="178" y="313"/>
                </a:cubicBezTo>
                <a:cubicBezTo>
                  <a:pt x="177" y="313"/>
                  <a:pt x="177" y="313"/>
                  <a:pt x="176" y="313"/>
                </a:cubicBezTo>
                <a:cubicBezTo>
                  <a:pt x="176" y="313"/>
                  <a:pt x="175" y="313"/>
                  <a:pt x="174" y="314"/>
                </a:cubicBezTo>
                <a:cubicBezTo>
                  <a:pt x="173" y="314"/>
                  <a:pt x="172" y="314"/>
                  <a:pt x="171" y="314"/>
                </a:cubicBezTo>
                <a:cubicBezTo>
                  <a:pt x="170" y="314"/>
                  <a:pt x="170" y="314"/>
                  <a:pt x="169" y="314"/>
                </a:cubicBezTo>
                <a:cubicBezTo>
                  <a:pt x="169" y="315"/>
                  <a:pt x="169" y="314"/>
                  <a:pt x="169" y="314"/>
                </a:cubicBezTo>
                <a:cubicBezTo>
                  <a:pt x="170" y="313"/>
                  <a:pt x="171" y="313"/>
                  <a:pt x="171" y="313"/>
                </a:cubicBezTo>
                <a:cubicBezTo>
                  <a:pt x="172" y="313"/>
                  <a:pt x="172" y="313"/>
                  <a:pt x="173" y="313"/>
                </a:cubicBezTo>
                <a:cubicBezTo>
                  <a:pt x="174" y="312"/>
                  <a:pt x="175" y="311"/>
                  <a:pt x="176" y="310"/>
                </a:cubicBezTo>
                <a:cubicBezTo>
                  <a:pt x="177" y="310"/>
                  <a:pt x="178" y="310"/>
                  <a:pt x="178" y="309"/>
                </a:cubicBezTo>
                <a:cubicBezTo>
                  <a:pt x="179" y="309"/>
                  <a:pt x="179" y="308"/>
                  <a:pt x="179" y="308"/>
                </a:cubicBezTo>
                <a:cubicBezTo>
                  <a:pt x="179" y="307"/>
                  <a:pt x="179" y="307"/>
                  <a:pt x="179" y="307"/>
                </a:cubicBezTo>
                <a:cubicBezTo>
                  <a:pt x="179" y="306"/>
                  <a:pt x="177" y="306"/>
                  <a:pt x="176" y="306"/>
                </a:cubicBezTo>
                <a:cubicBezTo>
                  <a:pt x="176" y="306"/>
                  <a:pt x="176" y="306"/>
                  <a:pt x="176" y="306"/>
                </a:cubicBezTo>
                <a:cubicBezTo>
                  <a:pt x="175" y="306"/>
                  <a:pt x="174" y="307"/>
                  <a:pt x="174" y="307"/>
                </a:cubicBezTo>
                <a:cubicBezTo>
                  <a:pt x="173" y="307"/>
                  <a:pt x="174" y="305"/>
                  <a:pt x="174" y="305"/>
                </a:cubicBezTo>
                <a:cubicBezTo>
                  <a:pt x="174" y="304"/>
                  <a:pt x="173" y="303"/>
                  <a:pt x="173" y="302"/>
                </a:cubicBezTo>
                <a:cubicBezTo>
                  <a:pt x="172" y="302"/>
                  <a:pt x="171" y="300"/>
                  <a:pt x="170" y="300"/>
                </a:cubicBezTo>
                <a:cubicBezTo>
                  <a:pt x="169" y="300"/>
                  <a:pt x="168" y="302"/>
                  <a:pt x="168" y="303"/>
                </a:cubicBezTo>
                <a:cubicBezTo>
                  <a:pt x="167" y="303"/>
                  <a:pt x="167" y="304"/>
                  <a:pt x="167" y="304"/>
                </a:cubicBezTo>
                <a:cubicBezTo>
                  <a:pt x="167" y="305"/>
                  <a:pt x="167" y="305"/>
                  <a:pt x="166" y="306"/>
                </a:cubicBezTo>
                <a:cubicBezTo>
                  <a:pt x="166" y="307"/>
                  <a:pt x="166" y="308"/>
                  <a:pt x="165" y="309"/>
                </a:cubicBezTo>
                <a:cubicBezTo>
                  <a:pt x="164" y="309"/>
                  <a:pt x="164" y="309"/>
                  <a:pt x="164" y="309"/>
                </a:cubicBezTo>
                <a:cubicBezTo>
                  <a:pt x="164" y="310"/>
                  <a:pt x="163" y="310"/>
                  <a:pt x="163" y="310"/>
                </a:cubicBezTo>
                <a:cubicBezTo>
                  <a:pt x="163" y="311"/>
                  <a:pt x="164" y="310"/>
                  <a:pt x="164" y="310"/>
                </a:cubicBezTo>
                <a:cubicBezTo>
                  <a:pt x="165" y="311"/>
                  <a:pt x="165" y="311"/>
                  <a:pt x="165" y="311"/>
                </a:cubicBezTo>
                <a:cubicBezTo>
                  <a:pt x="165" y="311"/>
                  <a:pt x="164" y="312"/>
                  <a:pt x="164" y="313"/>
                </a:cubicBezTo>
                <a:cubicBezTo>
                  <a:pt x="164" y="313"/>
                  <a:pt x="164" y="314"/>
                  <a:pt x="164" y="315"/>
                </a:cubicBezTo>
                <a:cubicBezTo>
                  <a:pt x="163" y="316"/>
                  <a:pt x="161" y="315"/>
                  <a:pt x="160" y="315"/>
                </a:cubicBezTo>
                <a:cubicBezTo>
                  <a:pt x="160" y="315"/>
                  <a:pt x="160" y="315"/>
                  <a:pt x="160" y="315"/>
                </a:cubicBezTo>
                <a:cubicBezTo>
                  <a:pt x="160" y="315"/>
                  <a:pt x="160" y="315"/>
                  <a:pt x="160" y="315"/>
                </a:cubicBezTo>
                <a:cubicBezTo>
                  <a:pt x="160" y="315"/>
                  <a:pt x="160" y="315"/>
                  <a:pt x="160" y="315"/>
                </a:cubicBezTo>
                <a:cubicBezTo>
                  <a:pt x="159" y="314"/>
                  <a:pt x="159" y="314"/>
                  <a:pt x="159" y="314"/>
                </a:cubicBezTo>
                <a:cubicBezTo>
                  <a:pt x="159" y="314"/>
                  <a:pt x="158" y="313"/>
                  <a:pt x="158" y="313"/>
                </a:cubicBezTo>
                <a:cubicBezTo>
                  <a:pt x="157" y="313"/>
                  <a:pt x="157" y="312"/>
                  <a:pt x="157" y="312"/>
                </a:cubicBezTo>
                <a:cubicBezTo>
                  <a:pt x="156" y="312"/>
                  <a:pt x="156" y="312"/>
                  <a:pt x="155" y="311"/>
                </a:cubicBezTo>
                <a:cubicBezTo>
                  <a:pt x="155" y="311"/>
                  <a:pt x="155" y="310"/>
                  <a:pt x="155" y="309"/>
                </a:cubicBezTo>
                <a:cubicBezTo>
                  <a:pt x="155" y="309"/>
                  <a:pt x="156" y="309"/>
                  <a:pt x="156" y="308"/>
                </a:cubicBezTo>
                <a:cubicBezTo>
                  <a:pt x="157" y="307"/>
                  <a:pt x="158" y="307"/>
                  <a:pt x="159" y="307"/>
                </a:cubicBezTo>
                <a:cubicBezTo>
                  <a:pt x="160" y="307"/>
                  <a:pt x="161" y="307"/>
                  <a:pt x="161" y="306"/>
                </a:cubicBezTo>
                <a:cubicBezTo>
                  <a:pt x="163" y="305"/>
                  <a:pt x="161" y="303"/>
                  <a:pt x="160" y="302"/>
                </a:cubicBezTo>
                <a:cubicBezTo>
                  <a:pt x="159" y="302"/>
                  <a:pt x="159" y="301"/>
                  <a:pt x="158" y="301"/>
                </a:cubicBezTo>
                <a:cubicBezTo>
                  <a:pt x="158" y="301"/>
                  <a:pt x="157" y="300"/>
                  <a:pt x="156" y="300"/>
                </a:cubicBezTo>
                <a:cubicBezTo>
                  <a:pt x="156" y="300"/>
                  <a:pt x="155" y="299"/>
                  <a:pt x="154" y="299"/>
                </a:cubicBezTo>
                <a:cubicBezTo>
                  <a:pt x="154" y="300"/>
                  <a:pt x="154" y="300"/>
                  <a:pt x="155" y="301"/>
                </a:cubicBezTo>
                <a:cubicBezTo>
                  <a:pt x="155" y="302"/>
                  <a:pt x="156" y="303"/>
                  <a:pt x="156" y="303"/>
                </a:cubicBezTo>
                <a:cubicBezTo>
                  <a:pt x="155" y="304"/>
                  <a:pt x="155" y="304"/>
                  <a:pt x="156" y="305"/>
                </a:cubicBezTo>
                <a:cubicBezTo>
                  <a:pt x="156" y="305"/>
                  <a:pt x="156" y="306"/>
                  <a:pt x="156" y="307"/>
                </a:cubicBezTo>
                <a:cubicBezTo>
                  <a:pt x="156" y="307"/>
                  <a:pt x="155" y="309"/>
                  <a:pt x="155" y="309"/>
                </a:cubicBezTo>
                <a:cubicBezTo>
                  <a:pt x="154" y="310"/>
                  <a:pt x="154" y="310"/>
                  <a:pt x="154" y="310"/>
                </a:cubicBezTo>
                <a:cubicBezTo>
                  <a:pt x="153" y="311"/>
                  <a:pt x="153" y="312"/>
                  <a:pt x="153" y="314"/>
                </a:cubicBezTo>
                <a:cubicBezTo>
                  <a:pt x="153" y="315"/>
                  <a:pt x="153" y="317"/>
                  <a:pt x="153" y="318"/>
                </a:cubicBezTo>
                <a:cubicBezTo>
                  <a:pt x="153" y="319"/>
                  <a:pt x="152" y="321"/>
                  <a:pt x="152" y="321"/>
                </a:cubicBezTo>
                <a:cubicBezTo>
                  <a:pt x="151" y="322"/>
                  <a:pt x="151" y="323"/>
                  <a:pt x="150" y="325"/>
                </a:cubicBezTo>
                <a:cubicBezTo>
                  <a:pt x="149" y="327"/>
                  <a:pt x="149" y="327"/>
                  <a:pt x="149" y="327"/>
                </a:cubicBezTo>
                <a:cubicBezTo>
                  <a:pt x="148" y="328"/>
                  <a:pt x="148" y="328"/>
                  <a:pt x="148" y="328"/>
                </a:cubicBezTo>
                <a:cubicBezTo>
                  <a:pt x="147" y="329"/>
                  <a:pt x="147" y="330"/>
                  <a:pt x="147" y="330"/>
                </a:cubicBezTo>
                <a:moveTo>
                  <a:pt x="195" y="228"/>
                </a:moveTo>
                <a:cubicBezTo>
                  <a:pt x="194" y="229"/>
                  <a:pt x="194" y="229"/>
                  <a:pt x="194" y="230"/>
                </a:cubicBezTo>
                <a:cubicBezTo>
                  <a:pt x="194" y="231"/>
                  <a:pt x="194" y="232"/>
                  <a:pt x="195" y="232"/>
                </a:cubicBezTo>
                <a:cubicBezTo>
                  <a:pt x="196" y="233"/>
                  <a:pt x="197" y="233"/>
                  <a:pt x="198" y="233"/>
                </a:cubicBezTo>
                <a:cubicBezTo>
                  <a:pt x="200" y="233"/>
                  <a:pt x="201" y="233"/>
                  <a:pt x="201" y="232"/>
                </a:cubicBezTo>
                <a:cubicBezTo>
                  <a:pt x="202" y="232"/>
                  <a:pt x="203" y="231"/>
                  <a:pt x="203" y="230"/>
                </a:cubicBezTo>
                <a:cubicBezTo>
                  <a:pt x="203" y="229"/>
                  <a:pt x="202" y="229"/>
                  <a:pt x="201" y="228"/>
                </a:cubicBezTo>
                <a:cubicBezTo>
                  <a:pt x="201" y="227"/>
                  <a:pt x="200" y="227"/>
                  <a:pt x="198" y="227"/>
                </a:cubicBezTo>
                <a:cubicBezTo>
                  <a:pt x="198" y="227"/>
                  <a:pt x="198" y="227"/>
                  <a:pt x="198" y="227"/>
                </a:cubicBezTo>
                <a:cubicBezTo>
                  <a:pt x="197" y="227"/>
                  <a:pt x="196" y="227"/>
                  <a:pt x="195" y="228"/>
                </a:cubicBezTo>
                <a:moveTo>
                  <a:pt x="180" y="232"/>
                </a:moveTo>
                <a:cubicBezTo>
                  <a:pt x="181" y="231"/>
                  <a:pt x="181" y="231"/>
                  <a:pt x="181" y="230"/>
                </a:cubicBezTo>
                <a:cubicBezTo>
                  <a:pt x="181" y="229"/>
                  <a:pt x="181" y="229"/>
                  <a:pt x="180" y="228"/>
                </a:cubicBezTo>
                <a:cubicBezTo>
                  <a:pt x="179" y="227"/>
                  <a:pt x="178" y="227"/>
                  <a:pt x="176" y="227"/>
                </a:cubicBezTo>
                <a:cubicBezTo>
                  <a:pt x="176" y="227"/>
                  <a:pt x="176" y="227"/>
                  <a:pt x="176" y="227"/>
                </a:cubicBezTo>
                <a:cubicBezTo>
                  <a:pt x="175" y="227"/>
                  <a:pt x="174" y="227"/>
                  <a:pt x="173" y="228"/>
                </a:cubicBezTo>
                <a:cubicBezTo>
                  <a:pt x="172" y="229"/>
                  <a:pt x="172" y="229"/>
                  <a:pt x="172" y="230"/>
                </a:cubicBezTo>
                <a:cubicBezTo>
                  <a:pt x="172" y="231"/>
                  <a:pt x="172" y="231"/>
                  <a:pt x="173" y="232"/>
                </a:cubicBezTo>
                <a:cubicBezTo>
                  <a:pt x="174" y="233"/>
                  <a:pt x="175" y="233"/>
                  <a:pt x="176" y="233"/>
                </a:cubicBezTo>
                <a:cubicBezTo>
                  <a:pt x="178" y="233"/>
                  <a:pt x="179" y="233"/>
                  <a:pt x="180" y="232"/>
                </a:cubicBezTo>
                <a:moveTo>
                  <a:pt x="172" y="241"/>
                </a:moveTo>
                <a:cubicBezTo>
                  <a:pt x="172" y="241"/>
                  <a:pt x="172" y="242"/>
                  <a:pt x="173" y="243"/>
                </a:cubicBezTo>
                <a:cubicBezTo>
                  <a:pt x="174" y="243"/>
                  <a:pt x="175" y="244"/>
                  <a:pt x="176" y="244"/>
                </a:cubicBezTo>
                <a:cubicBezTo>
                  <a:pt x="178" y="244"/>
                  <a:pt x="179" y="243"/>
                  <a:pt x="180" y="243"/>
                </a:cubicBezTo>
                <a:cubicBezTo>
                  <a:pt x="181" y="242"/>
                  <a:pt x="181" y="241"/>
                  <a:pt x="181" y="241"/>
                </a:cubicBezTo>
                <a:cubicBezTo>
                  <a:pt x="181" y="240"/>
                  <a:pt x="181" y="239"/>
                  <a:pt x="180" y="238"/>
                </a:cubicBezTo>
                <a:cubicBezTo>
                  <a:pt x="179" y="238"/>
                  <a:pt x="178" y="237"/>
                  <a:pt x="176" y="237"/>
                </a:cubicBezTo>
                <a:cubicBezTo>
                  <a:pt x="176" y="237"/>
                  <a:pt x="176" y="237"/>
                  <a:pt x="176" y="237"/>
                </a:cubicBezTo>
                <a:cubicBezTo>
                  <a:pt x="175" y="237"/>
                  <a:pt x="174" y="238"/>
                  <a:pt x="173" y="238"/>
                </a:cubicBezTo>
                <a:cubicBezTo>
                  <a:pt x="172" y="239"/>
                  <a:pt x="172" y="240"/>
                  <a:pt x="172" y="241"/>
                </a:cubicBezTo>
                <a:moveTo>
                  <a:pt x="139" y="173"/>
                </a:moveTo>
                <a:cubicBezTo>
                  <a:pt x="139" y="173"/>
                  <a:pt x="139" y="169"/>
                  <a:pt x="140" y="165"/>
                </a:cubicBezTo>
                <a:cubicBezTo>
                  <a:pt x="140" y="160"/>
                  <a:pt x="141" y="154"/>
                  <a:pt x="143" y="149"/>
                </a:cubicBezTo>
                <a:cubicBezTo>
                  <a:pt x="144" y="145"/>
                  <a:pt x="145" y="142"/>
                  <a:pt x="147" y="139"/>
                </a:cubicBezTo>
                <a:cubicBezTo>
                  <a:pt x="148" y="138"/>
                  <a:pt x="149" y="137"/>
                  <a:pt x="150" y="136"/>
                </a:cubicBezTo>
                <a:cubicBezTo>
                  <a:pt x="148" y="129"/>
                  <a:pt x="147" y="125"/>
                  <a:pt x="147" y="125"/>
                </a:cubicBezTo>
                <a:cubicBezTo>
                  <a:pt x="146" y="124"/>
                  <a:pt x="147" y="122"/>
                  <a:pt x="148" y="122"/>
                </a:cubicBezTo>
                <a:cubicBezTo>
                  <a:pt x="149" y="121"/>
                  <a:pt x="151" y="122"/>
                  <a:pt x="151" y="123"/>
                </a:cubicBezTo>
                <a:cubicBezTo>
                  <a:pt x="152" y="123"/>
                  <a:pt x="157" y="136"/>
                  <a:pt x="157" y="161"/>
                </a:cubicBezTo>
                <a:cubicBezTo>
                  <a:pt x="156" y="173"/>
                  <a:pt x="155" y="188"/>
                  <a:pt x="150" y="206"/>
                </a:cubicBezTo>
                <a:cubicBezTo>
                  <a:pt x="150" y="207"/>
                  <a:pt x="149" y="208"/>
                  <a:pt x="148" y="208"/>
                </a:cubicBezTo>
                <a:cubicBezTo>
                  <a:pt x="147" y="208"/>
                  <a:pt x="147" y="208"/>
                  <a:pt x="147" y="208"/>
                </a:cubicBezTo>
                <a:cubicBezTo>
                  <a:pt x="146" y="207"/>
                  <a:pt x="145" y="206"/>
                  <a:pt x="145" y="205"/>
                </a:cubicBezTo>
                <a:cubicBezTo>
                  <a:pt x="150" y="187"/>
                  <a:pt x="151" y="172"/>
                  <a:pt x="152" y="160"/>
                </a:cubicBezTo>
                <a:cubicBezTo>
                  <a:pt x="152" y="153"/>
                  <a:pt x="151" y="147"/>
                  <a:pt x="151" y="142"/>
                </a:cubicBezTo>
                <a:cubicBezTo>
                  <a:pt x="150" y="143"/>
                  <a:pt x="150" y="144"/>
                  <a:pt x="149" y="146"/>
                </a:cubicBezTo>
                <a:cubicBezTo>
                  <a:pt x="148" y="149"/>
                  <a:pt x="147" y="152"/>
                  <a:pt x="146" y="156"/>
                </a:cubicBezTo>
                <a:cubicBezTo>
                  <a:pt x="144" y="164"/>
                  <a:pt x="144" y="171"/>
                  <a:pt x="144" y="173"/>
                </a:cubicBezTo>
                <a:cubicBezTo>
                  <a:pt x="144" y="173"/>
                  <a:pt x="144" y="173"/>
                  <a:pt x="144" y="173"/>
                </a:cubicBezTo>
                <a:cubicBezTo>
                  <a:pt x="143" y="174"/>
                  <a:pt x="142" y="175"/>
                  <a:pt x="141" y="175"/>
                </a:cubicBezTo>
                <a:cubicBezTo>
                  <a:pt x="141" y="175"/>
                  <a:pt x="141" y="175"/>
                  <a:pt x="141" y="175"/>
                </a:cubicBezTo>
                <a:cubicBezTo>
                  <a:pt x="140" y="175"/>
                  <a:pt x="139" y="174"/>
                  <a:pt x="139" y="173"/>
                </a:cubicBezTo>
                <a:moveTo>
                  <a:pt x="157" y="225"/>
                </a:moveTo>
                <a:cubicBezTo>
                  <a:pt x="157" y="224"/>
                  <a:pt x="158" y="223"/>
                  <a:pt x="160" y="223"/>
                </a:cubicBezTo>
                <a:cubicBezTo>
                  <a:pt x="161" y="223"/>
                  <a:pt x="162" y="224"/>
                  <a:pt x="162" y="225"/>
                </a:cubicBezTo>
                <a:cubicBezTo>
                  <a:pt x="162" y="246"/>
                  <a:pt x="162" y="246"/>
                  <a:pt x="162" y="246"/>
                </a:cubicBezTo>
                <a:cubicBezTo>
                  <a:pt x="162" y="247"/>
                  <a:pt x="161" y="248"/>
                  <a:pt x="160" y="248"/>
                </a:cubicBezTo>
                <a:cubicBezTo>
                  <a:pt x="158" y="248"/>
                  <a:pt x="157" y="247"/>
                  <a:pt x="157" y="246"/>
                </a:cubicBezTo>
                <a:lnTo>
                  <a:pt x="157" y="225"/>
                </a:lnTo>
                <a:close/>
                <a:moveTo>
                  <a:pt x="167" y="123"/>
                </a:moveTo>
                <a:cubicBezTo>
                  <a:pt x="167" y="123"/>
                  <a:pt x="167" y="123"/>
                  <a:pt x="167" y="123"/>
                </a:cubicBezTo>
                <a:cubicBezTo>
                  <a:pt x="168" y="122"/>
                  <a:pt x="169" y="121"/>
                  <a:pt x="171" y="122"/>
                </a:cubicBezTo>
                <a:cubicBezTo>
                  <a:pt x="172" y="122"/>
                  <a:pt x="172" y="124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5"/>
                  <a:pt x="172" y="125"/>
                  <a:pt x="172" y="125"/>
                </a:cubicBezTo>
                <a:cubicBezTo>
                  <a:pt x="172" y="126"/>
                  <a:pt x="171" y="126"/>
                  <a:pt x="171" y="127"/>
                </a:cubicBezTo>
                <a:cubicBezTo>
                  <a:pt x="171" y="129"/>
                  <a:pt x="170" y="131"/>
                  <a:pt x="169" y="134"/>
                </a:cubicBezTo>
                <a:cubicBezTo>
                  <a:pt x="169" y="134"/>
                  <a:pt x="169" y="135"/>
                  <a:pt x="169" y="136"/>
                </a:cubicBezTo>
                <a:cubicBezTo>
                  <a:pt x="170" y="137"/>
                  <a:pt x="171" y="138"/>
                  <a:pt x="171" y="139"/>
                </a:cubicBezTo>
                <a:cubicBezTo>
                  <a:pt x="173" y="140"/>
                  <a:pt x="173" y="142"/>
                  <a:pt x="174" y="144"/>
                </a:cubicBezTo>
                <a:cubicBezTo>
                  <a:pt x="176" y="148"/>
                  <a:pt x="177" y="152"/>
                  <a:pt x="178" y="157"/>
                </a:cubicBezTo>
                <a:cubicBezTo>
                  <a:pt x="180" y="165"/>
                  <a:pt x="180" y="173"/>
                  <a:pt x="180" y="173"/>
                </a:cubicBezTo>
                <a:cubicBezTo>
                  <a:pt x="180" y="174"/>
                  <a:pt x="179" y="175"/>
                  <a:pt x="178" y="175"/>
                </a:cubicBezTo>
                <a:cubicBezTo>
                  <a:pt x="178" y="175"/>
                  <a:pt x="178" y="175"/>
                  <a:pt x="178" y="175"/>
                </a:cubicBezTo>
                <a:cubicBezTo>
                  <a:pt x="176" y="175"/>
                  <a:pt x="175" y="174"/>
                  <a:pt x="175" y="173"/>
                </a:cubicBezTo>
                <a:cubicBezTo>
                  <a:pt x="175" y="173"/>
                  <a:pt x="175" y="173"/>
                  <a:pt x="175" y="173"/>
                </a:cubicBezTo>
                <a:cubicBezTo>
                  <a:pt x="175" y="172"/>
                  <a:pt x="175" y="172"/>
                  <a:pt x="175" y="172"/>
                </a:cubicBezTo>
                <a:cubicBezTo>
                  <a:pt x="175" y="172"/>
                  <a:pt x="175" y="172"/>
                  <a:pt x="175" y="171"/>
                </a:cubicBezTo>
                <a:cubicBezTo>
                  <a:pt x="175" y="170"/>
                  <a:pt x="175" y="168"/>
                  <a:pt x="174" y="166"/>
                </a:cubicBezTo>
                <a:cubicBezTo>
                  <a:pt x="174" y="161"/>
                  <a:pt x="173" y="155"/>
                  <a:pt x="171" y="150"/>
                </a:cubicBezTo>
                <a:cubicBezTo>
                  <a:pt x="170" y="147"/>
                  <a:pt x="169" y="144"/>
                  <a:pt x="168" y="142"/>
                </a:cubicBezTo>
                <a:cubicBezTo>
                  <a:pt x="167" y="147"/>
                  <a:pt x="167" y="153"/>
                  <a:pt x="167" y="160"/>
                </a:cubicBezTo>
                <a:cubicBezTo>
                  <a:pt x="167" y="172"/>
                  <a:pt x="169" y="187"/>
                  <a:pt x="173" y="205"/>
                </a:cubicBezTo>
                <a:cubicBezTo>
                  <a:pt x="174" y="206"/>
                  <a:pt x="173" y="207"/>
                  <a:pt x="172" y="208"/>
                </a:cubicBezTo>
                <a:cubicBezTo>
                  <a:pt x="171" y="208"/>
                  <a:pt x="171" y="208"/>
                  <a:pt x="171" y="208"/>
                </a:cubicBezTo>
                <a:cubicBezTo>
                  <a:pt x="170" y="208"/>
                  <a:pt x="169" y="207"/>
                  <a:pt x="169" y="206"/>
                </a:cubicBezTo>
                <a:cubicBezTo>
                  <a:pt x="164" y="188"/>
                  <a:pt x="162" y="173"/>
                  <a:pt x="162" y="161"/>
                </a:cubicBezTo>
                <a:cubicBezTo>
                  <a:pt x="162" y="136"/>
                  <a:pt x="167" y="123"/>
                  <a:pt x="167" y="123"/>
                </a:cubicBezTo>
                <a:moveTo>
                  <a:pt x="167" y="241"/>
                </a:moveTo>
                <a:cubicBezTo>
                  <a:pt x="167" y="238"/>
                  <a:pt x="168" y="236"/>
                  <a:pt x="170" y="235"/>
                </a:cubicBezTo>
                <a:cubicBezTo>
                  <a:pt x="170" y="235"/>
                  <a:pt x="170" y="235"/>
                  <a:pt x="170" y="235"/>
                </a:cubicBezTo>
                <a:cubicBezTo>
                  <a:pt x="169" y="234"/>
                  <a:pt x="167" y="232"/>
                  <a:pt x="167" y="230"/>
                </a:cubicBezTo>
                <a:cubicBezTo>
                  <a:pt x="167" y="228"/>
                  <a:pt x="169" y="226"/>
                  <a:pt x="170" y="225"/>
                </a:cubicBezTo>
                <a:cubicBezTo>
                  <a:pt x="172" y="223"/>
                  <a:pt x="174" y="223"/>
                  <a:pt x="176" y="223"/>
                </a:cubicBezTo>
                <a:cubicBezTo>
                  <a:pt x="179" y="223"/>
                  <a:pt x="181" y="223"/>
                  <a:pt x="183" y="225"/>
                </a:cubicBezTo>
                <a:cubicBezTo>
                  <a:pt x="184" y="226"/>
                  <a:pt x="185" y="228"/>
                  <a:pt x="185" y="230"/>
                </a:cubicBezTo>
                <a:cubicBezTo>
                  <a:pt x="185" y="232"/>
                  <a:pt x="184" y="234"/>
                  <a:pt x="183" y="235"/>
                </a:cubicBezTo>
                <a:cubicBezTo>
                  <a:pt x="183" y="235"/>
                  <a:pt x="183" y="235"/>
                  <a:pt x="183" y="235"/>
                </a:cubicBezTo>
                <a:cubicBezTo>
                  <a:pt x="185" y="236"/>
                  <a:pt x="186" y="238"/>
                  <a:pt x="186" y="241"/>
                </a:cubicBezTo>
                <a:cubicBezTo>
                  <a:pt x="186" y="243"/>
                  <a:pt x="185" y="245"/>
                  <a:pt x="183" y="246"/>
                </a:cubicBezTo>
                <a:cubicBezTo>
                  <a:pt x="181" y="247"/>
                  <a:pt x="179" y="248"/>
                  <a:pt x="176" y="248"/>
                </a:cubicBezTo>
                <a:cubicBezTo>
                  <a:pt x="174" y="248"/>
                  <a:pt x="172" y="247"/>
                  <a:pt x="170" y="246"/>
                </a:cubicBezTo>
                <a:cubicBezTo>
                  <a:pt x="168" y="245"/>
                  <a:pt x="167" y="243"/>
                  <a:pt x="167" y="241"/>
                </a:cubicBezTo>
                <a:moveTo>
                  <a:pt x="189" y="173"/>
                </a:moveTo>
                <a:cubicBezTo>
                  <a:pt x="189" y="168"/>
                  <a:pt x="189" y="165"/>
                  <a:pt x="189" y="161"/>
                </a:cubicBezTo>
                <a:cubicBezTo>
                  <a:pt x="189" y="160"/>
                  <a:pt x="191" y="159"/>
                  <a:pt x="192" y="159"/>
                </a:cubicBezTo>
                <a:cubicBezTo>
                  <a:pt x="193" y="159"/>
                  <a:pt x="194" y="161"/>
                  <a:pt x="194" y="162"/>
                </a:cubicBezTo>
                <a:cubicBezTo>
                  <a:pt x="194" y="165"/>
                  <a:pt x="194" y="169"/>
                  <a:pt x="194" y="173"/>
                </a:cubicBezTo>
                <a:cubicBezTo>
                  <a:pt x="194" y="179"/>
                  <a:pt x="194" y="187"/>
                  <a:pt x="195" y="197"/>
                </a:cubicBezTo>
                <a:cubicBezTo>
                  <a:pt x="195" y="198"/>
                  <a:pt x="194" y="199"/>
                  <a:pt x="193" y="199"/>
                </a:cubicBezTo>
                <a:cubicBezTo>
                  <a:pt x="193" y="199"/>
                  <a:pt x="193" y="199"/>
                  <a:pt x="193" y="199"/>
                </a:cubicBezTo>
                <a:cubicBezTo>
                  <a:pt x="192" y="199"/>
                  <a:pt x="191" y="199"/>
                  <a:pt x="190" y="197"/>
                </a:cubicBezTo>
                <a:cubicBezTo>
                  <a:pt x="189" y="188"/>
                  <a:pt x="189" y="180"/>
                  <a:pt x="189" y="173"/>
                </a:cubicBezTo>
                <a:moveTo>
                  <a:pt x="190" y="230"/>
                </a:moveTo>
                <a:cubicBezTo>
                  <a:pt x="190" y="226"/>
                  <a:pt x="194" y="223"/>
                  <a:pt x="198" y="223"/>
                </a:cubicBezTo>
                <a:cubicBezTo>
                  <a:pt x="202" y="223"/>
                  <a:pt x="205" y="225"/>
                  <a:pt x="206" y="227"/>
                </a:cubicBezTo>
                <a:cubicBezTo>
                  <a:pt x="207" y="228"/>
                  <a:pt x="207" y="228"/>
                  <a:pt x="207" y="228"/>
                </a:cubicBezTo>
                <a:cubicBezTo>
                  <a:pt x="207" y="228"/>
                  <a:pt x="207" y="230"/>
                  <a:pt x="207" y="232"/>
                </a:cubicBezTo>
                <a:cubicBezTo>
                  <a:pt x="207" y="236"/>
                  <a:pt x="205" y="243"/>
                  <a:pt x="196" y="248"/>
                </a:cubicBezTo>
                <a:cubicBezTo>
                  <a:pt x="196" y="248"/>
                  <a:pt x="195" y="248"/>
                  <a:pt x="195" y="248"/>
                </a:cubicBezTo>
                <a:cubicBezTo>
                  <a:pt x="194" y="248"/>
                  <a:pt x="193" y="248"/>
                  <a:pt x="193" y="247"/>
                </a:cubicBezTo>
                <a:cubicBezTo>
                  <a:pt x="192" y="246"/>
                  <a:pt x="193" y="245"/>
                  <a:pt x="194" y="244"/>
                </a:cubicBezTo>
                <a:cubicBezTo>
                  <a:pt x="198" y="241"/>
                  <a:pt x="201" y="239"/>
                  <a:pt x="202" y="237"/>
                </a:cubicBezTo>
                <a:cubicBezTo>
                  <a:pt x="201" y="237"/>
                  <a:pt x="200" y="237"/>
                  <a:pt x="198" y="237"/>
                </a:cubicBezTo>
                <a:cubicBezTo>
                  <a:pt x="194" y="237"/>
                  <a:pt x="190" y="234"/>
                  <a:pt x="190" y="230"/>
                </a:cubicBezTo>
                <a:moveTo>
                  <a:pt x="209" y="199"/>
                </a:moveTo>
                <a:cubicBezTo>
                  <a:pt x="208" y="199"/>
                  <a:pt x="206" y="199"/>
                  <a:pt x="206" y="197"/>
                </a:cubicBezTo>
                <a:cubicBezTo>
                  <a:pt x="205" y="188"/>
                  <a:pt x="205" y="180"/>
                  <a:pt x="205" y="173"/>
                </a:cubicBezTo>
                <a:cubicBezTo>
                  <a:pt x="205" y="168"/>
                  <a:pt x="205" y="165"/>
                  <a:pt x="205" y="161"/>
                </a:cubicBezTo>
                <a:cubicBezTo>
                  <a:pt x="205" y="161"/>
                  <a:pt x="205" y="161"/>
                  <a:pt x="205" y="161"/>
                </a:cubicBezTo>
                <a:cubicBezTo>
                  <a:pt x="205" y="160"/>
                  <a:pt x="206" y="159"/>
                  <a:pt x="208" y="159"/>
                </a:cubicBezTo>
                <a:cubicBezTo>
                  <a:pt x="209" y="159"/>
                  <a:pt x="210" y="161"/>
                  <a:pt x="210" y="162"/>
                </a:cubicBezTo>
                <a:cubicBezTo>
                  <a:pt x="210" y="165"/>
                  <a:pt x="209" y="169"/>
                  <a:pt x="209" y="173"/>
                </a:cubicBezTo>
                <a:cubicBezTo>
                  <a:pt x="209" y="179"/>
                  <a:pt x="210" y="187"/>
                  <a:pt x="211" y="197"/>
                </a:cubicBezTo>
                <a:cubicBezTo>
                  <a:pt x="211" y="198"/>
                  <a:pt x="210" y="199"/>
                  <a:pt x="209" y="199"/>
                </a:cubicBezTo>
                <a:cubicBezTo>
                  <a:pt x="209" y="199"/>
                  <a:pt x="209" y="199"/>
                  <a:pt x="209" y="199"/>
                </a:cubicBezTo>
                <a:moveTo>
                  <a:pt x="210" y="245"/>
                </a:moveTo>
                <a:cubicBezTo>
                  <a:pt x="210" y="244"/>
                  <a:pt x="212" y="243"/>
                  <a:pt x="213" y="243"/>
                </a:cubicBezTo>
                <a:cubicBezTo>
                  <a:pt x="214" y="244"/>
                  <a:pt x="215" y="244"/>
                  <a:pt x="216" y="244"/>
                </a:cubicBezTo>
                <a:cubicBezTo>
                  <a:pt x="216" y="244"/>
                  <a:pt x="216" y="244"/>
                  <a:pt x="216" y="244"/>
                </a:cubicBezTo>
                <a:cubicBezTo>
                  <a:pt x="218" y="244"/>
                  <a:pt x="220" y="243"/>
                  <a:pt x="221" y="243"/>
                </a:cubicBezTo>
                <a:cubicBezTo>
                  <a:pt x="222" y="242"/>
                  <a:pt x="223" y="241"/>
                  <a:pt x="223" y="240"/>
                </a:cubicBezTo>
                <a:cubicBezTo>
                  <a:pt x="223" y="240"/>
                  <a:pt x="223" y="240"/>
                  <a:pt x="223" y="240"/>
                </a:cubicBezTo>
                <a:cubicBezTo>
                  <a:pt x="223" y="238"/>
                  <a:pt x="222" y="238"/>
                  <a:pt x="221" y="237"/>
                </a:cubicBezTo>
                <a:cubicBezTo>
                  <a:pt x="220" y="236"/>
                  <a:pt x="218" y="236"/>
                  <a:pt x="216" y="236"/>
                </a:cubicBezTo>
                <a:cubicBezTo>
                  <a:pt x="216" y="236"/>
                  <a:pt x="215" y="236"/>
                  <a:pt x="215" y="236"/>
                </a:cubicBezTo>
                <a:cubicBezTo>
                  <a:pt x="215" y="236"/>
                  <a:pt x="215" y="236"/>
                  <a:pt x="215" y="236"/>
                </a:cubicBezTo>
                <a:cubicBezTo>
                  <a:pt x="214" y="236"/>
                  <a:pt x="214" y="236"/>
                  <a:pt x="213" y="236"/>
                </a:cubicBezTo>
                <a:cubicBezTo>
                  <a:pt x="212" y="236"/>
                  <a:pt x="212" y="235"/>
                  <a:pt x="212" y="234"/>
                </a:cubicBezTo>
                <a:cubicBezTo>
                  <a:pt x="212" y="226"/>
                  <a:pt x="212" y="226"/>
                  <a:pt x="212" y="226"/>
                </a:cubicBezTo>
                <a:cubicBezTo>
                  <a:pt x="212" y="224"/>
                  <a:pt x="213" y="224"/>
                  <a:pt x="214" y="224"/>
                </a:cubicBezTo>
                <a:cubicBezTo>
                  <a:pt x="223" y="224"/>
                  <a:pt x="223" y="224"/>
                  <a:pt x="223" y="224"/>
                </a:cubicBezTo>
                <a:cubicBezTo>
                  <a:pt x="224" y="224"/>
                  <a:pt x="225" y="224"/>
                  <a:pt x="225" y="226"/>
                </a:cubicBezTo>
                <a:cubicBezTo>
                  <a:pt x="225" y="227"/>
                  <a:pt x="224" y="228"/>
                  <a:pt x="223" y="228"/>
                </a:cubicBezTo>
                <a:cubicBezTo>
                  <a:pt x="217" y="228"/>
                  <a:pt x="217" y="228"/>
                  <a:pt x="217" y="228"/>
                </a:cubicBezTo>
                <a:cubicBezTo>
                  <a:pt x="217" y="232"/>
                  <a:pt x="217" y="232"/>
                  <a:pt x="217" y="232"/>
                </a:cubicBezTo>
                <a:cubicBezTo>
                  <a:pt x="218" y="232"/>
                  <a:pt x="221" y="232"/>
                  <a:pt x="223" y="233"/>
                </a:cubicBezTo>
                <a:cubicBezTo>
                  <a:pt x="225" y="234"/>
                  <a:pt x="227" y="237"/>
                  <a:pt x="227" y="240"/>
                </a:cubicBezTo>
                <a:cubicBezTo>
                  <a:pt x="227" y="240"/>
                  <a:pt x="227" y="240"/>
                  <a:pt x="227" y="241"/>
                </a:cubicBezTo>
                <a:cubicBezTo>
                  <a:pt x="227" y="243"/>
                  <a:pt x="225" y="245"/>
                  <a:pt x="223" y="246"/>
                </a:cubicBezTo>
                <a:cubicBezTo>
                  <a:pt x="221" y="247"/>
                  <a:pt x="219" y="248"/>
                  <a:pt x="216" y="248"/>
                </a:cubicBezTo>
                <a:cubicBezTo>
                  <a:pt x="216" y="248"/>
                  <a:pt x="216" y="248"/>
                  <a:pt x="216" y="248"/>
                </a:cubicBezTo>
                <a:cubicBezTo>
                  <a:pt x="214" y="248"/>
                  <a:pt x="213" y="248"/>
                  <a:pt x="211" y="247"/>
                </a:cubicBezTo>
                <a:cubicBezTo>
                  <a:pt x="210" y="247"/>
                  <a:pt x="210" y="246"/>
                  <a:pt x="210" y="245"/>
                </a:cubicBezTo>
                <a:moveTo>
                  <a:pt x="227" y="208"/>
                </a:moveTo>
                <a:cubicBezTo>
                  <a:pt x="226" y="208"/>
                  <a:pt x="225" y="207"/>
                  <a:pt x="225" y="206"/>
                </a:cubicBezTo>
                <a:cubicBezTo>
                  <a:pt x="225" y="176"/>
                  <a:pt x="225" y="176"/>
                  <a:pt x="225" y="176"/>
                </a:cubicBezTo>
                <a:cubicBezTo>
                  <a:pt x="217" y="176"/>
                  <a:pt x="217" y="176"/>
                  <a:pt x="217" y="176"/>
                </a:cubicBezTo>
                <a:cubicBezTo>
                  <a:pt x="216" y="176"/>
                  <a:pt x="215" y="174"/>
                  <a:pt x="215" y="173"/>
                </a:cubicBezTo>
                <a:cubicBezTo>
                  <a:pt x="215" y="172"/>
                  <a:pt x="216" y="171"/>
                  <a:pt x="217" y="171"/>
                </a:cubicBezTo>
                <a:cubicBezTo>
                  <a:pt x="225" y="171"/>
                  <a:pt x="225" y="171"/>
                  <a:pt x="225" y="171"/>
                </a:cubicBezTo>
                <a:cubicBezTo>
                  <a:pt x="225" y="161"/>
                  <a:pt x="225" y="161"/>
                  <a:pt x="225" y="161"/>
                </a:cubicBezTo>
                <a:cubicBezTo>
                  <a:pt x="217" y="161"/>
                  <a:pt x="217" y="161"/>
                  <a:pt x="217" y="161"/>
                </a:cubicBezTo>
                <a:cubicBezTo>
                  <a:pt x="216" y="161"/>
                  <a:pt x="215" y="160"/>
                  <a:pt x="215" y="159"/>
                </a:cubicBezTo>
                <a:cubicBezTo>
                  <a:pt x="215" y="157"/>
                  <a:pt x="216" y="156"/>
                  <a:pt x="217" y="156"/>
                </a:cubicBezTo>
                <a:cubicBezTo>
                  <a:pt x="225" y="156"/>
                  <a:pt x="225" y="156"/>
                  <a:pt x="225" y="156"/>
                </a:cubicBezTo>
                <a:cubicBezTo>
                  <a:pt x="225" y="147"/>
                  <a:pt x="225" y="147"/>
                  <a:pt x="225" y="147"/>
                </a:cubicBezTo>
                <a:cubicBezTo>
                  <a:pt x="217" y="147"/>
                  <a:pt x="217" y="147"/>
                  <a:pt x="217" y="147"/>
                </a:cubicBezTo>
                <a:cubicBezTo>
                  <a:pt x="216" y="147"/>
                  <a:pt x="215" y="146"/>
                  <a:pt x="215" y="144"/>
                </a:cubicBezTo>
                <a:cubicBezTo>
                  <a:pt x="215" y="143"/>
                  <a:pt x="216" y="142"/>
                  <a:pt x="217" y="142"/>
                </a:cubicBezTo>
                <a:cubicBezTo>
                  <a:pt x="220" y="142"/>
                  <a:pt x="220" y="142"/>
                  <a:pt x="220" y="142"/>
                </a:cubicBezTo>
                <a:cubicBezTo>
                  <a:pt x="220" y="141"/>
                  <a:pt x="220" y="140"/>
                  <a:pt x="220" y="139"/>
                </a:cubicBezTo>
                <a:cubicBezTo>
                  <a:pt x="220" y="136"/>
                  <a:pt x="220" y="131"/>
                  <a:pt x="218" y="125"/>
                </a:cubicBezTo>
                <a:cubicBezTo>
                  <a:pt x="217" y="124"/>
                  <a:pt x="218" y="122"/>
                  <a:pt x="219" y="122"/>
                </a:cubicBezTo>
                <a:cubicBezTo>
                  <a:pt x="220" y="121"/>
                  <a:pt x="222" y="122"/>
                  <a:pt x="222" y="123"/>
                </a:cubicBezTo>
                <a:cubicBezTo>
                  <a:pt x="225" y="130"/>
                  <a:pt x="225" y="135"/>
                  <a:pt x="225" y="139"/>
                </a:cubicBezTo>
                <a:cubicBezTo>
                  <a:pt x="225" y="140"/>
                  <a:pt x="225" y="141"/>
                  <a:pt x="225" y="142"/>
                </a:cubicBezTo>
                <a:cubicBezTo>
                  <a:pt x="230" y="142"/>
                  <a:pt x="230" y="142"/>
                  <a:pt x="230" y="142"/>
                </a:cubicBezTo>
                <a:cubicBezTo>
                  <a:pt x="229" y="141"/>
                  <a:pt x="229" y="140"/>
                  <a:pt x="229" y="139"/>
                </a:cubicBezTo>
                <a:cubicBezTo>
                  <a:pt x="229" y="135"/>
                  <a:pt x="230" y="130"/>
                  <a:pt x="232" y="123"/>
                </a:cubicBezTo>
                <a:cubicBezTo>
                  <a:pt x="233" y="122"/>
                  <a:pt x="234" y="121"/>
                  <a:pt x="236" y="122"/>
                </a:cubicBezTo>
                <a:cubicBezTo>
                  <a:pt x="237" y="122"/>
                  <a:pt x="238" y="124"/>
                  <a:pt x="237" y="125"/>
                </a:cubicBezTo>
                <a:cubicBezTo>
                  <a:pt x="235" y="131"/>
                  <a:pt x="234" y="136"/>
                  <a:pt x="234" y="139"/>
                </a:cubicBezTo>
                <a:cubicBezTo>
                  <a:pt x="234" y="140"/>
                  <a:pt x="234" y="141"/>
                  <a:pt x="234" y="142"/>
                </a:cubicBezTo>
                <a:cubicBezTo>
                  <a:pt x="237" y="142"/>
                  <a:pt x="237" y="142"/>
                  <a:pt x="237" y="142"/>
                </a:cubicBezTo>
                <a:cubicBezTo>
                  <a:pt x="239" y="142"/>
                  <a:pt x="240" y="143"/>
                  <a:pt x="240" y="144"/>
                </a:cubicBezTo>
                <a:cubicBezTo>
                  <a:pt x="240" y="146"/>
                  <a:pt x="239" y="147"/>
                  <a:pt x="237" y="147"/>
                </a:cubicBezTo>
                <a:cubicBezTo>
                  <a:pt x="230" y="147"/>
                  <a:pt x="230" y="147"/>
                  <a:pt x="230" y="147"/>
                </a:cubicBezTo>
                <a:cubicBezTo>
                  <a:pt x="230" y="156"/>
                  <a:pt x="230" y="156"/>
                  <a:pt x="230" y="156"/>
                </a:cubicBezTo>
                <a:cubicBezTo>
                  <a:pt x="237" y="156"/>
                  <a:pt x="237" y="156"/>
                  <a:pt x="237" y="156"/>
                </a:cubicBezTo>
                <a:cubicBezTo>
                  <a:pt x="239" y="156"/>
                  <a:pt x="240" y="157"/>
                  <a:pt x="240" y="159"/>
                </a:cubicBezTo>
                <a:cubicBezTo>
                  <a:pt x="240" y="160"/>
                  <a:pt x="239" y="161"/>
                  <a:pt x="237" y="161"/>
                </a:cubicBezTo>
                <a:cubicBezTo>
                  <a:pt x="230" y="161"/>
                  <a:pt x="230" y="161"/>
                  <a:pt x="230" y="161"/>
                </a:cubicBezTo>
                <a:cubicBezTo>
                  <a:pt x="230" y="171"/>
                  <a:pt x="230" y="171"/>
                  <a:pt x="230" y="171"/>
                </a:cubicBezTo>
                <a:cubicBezTo>
                  <a:pt x="237" y="171"/>
                  <a:pt x="237" y="171"/>
                  <a:pt x="237" y="171"/>
                </a:cubicBezTo>
                <a:cubicBezTo>
                  <a:pt x="239" y="171"/>
                  <a:pt x="240" y="172"/>
                  <a:pt x="240" y="173"/>
                </a:cubicBezTo>
                <a:cubicBezTo>
                  <a:pt x="240" y="174"/>
                  <a:pt x="239" y="176"/>
                  <a:pt x="237" y="176"/>
                </a:cubicBezTo>
                <a:cubicBezTo>
                  <a:pt x="230" y="176"/>
                  <a:pt x="230" y="176"/>
                  <a:pt x="230" y="176"/>
                </a:cubicBezTo>
                <a:cubicBezTo>
                  <a:pt x="230" y="206"/>
                  <a:pt x="230" y="206"/>
                  <a:pt x="230" y="206"/>
                </a:cubicBezTo>
                <a:cubicBezTo>
                  <a:pt x="230" y="207"/>
                  <a:pt x="229" y="208"/>
                  <a:pt x="227" y="208"/>
                </a:cubicBezTo>
                <a:moveTo>
                  <a:pt x="213" y="140"/>
                </a:moveTo>
                <a:cubicBezTo>
                  <a:pt x="213" y="143"/>
                  <a:pt x="213" y="146"/>
                  <a:pt x="212" y="148"/>
                </a:cubicBezTo>
                <a:cubicBezTo>
                  <a:pt x="212" y="150"/>
                  <a:pt x="211" y="150"/>
                  <a:pt x="210" y="150"/>
                </a:cubicBezTo>
                <a:cubicBezTo>
                  <a:pt x="209" y="150"/>
                  <a:pt x="209" y="150"/>
                  <a:pt x="209" y="150"/>
                </a:cubicBezTo>
                <a:cubicBezTo>
                  <a:pt x="208" y="150"/>
                  <a:pt x="207" y="149"/>
                  <a:pt x="208" y="148"/>
                </a:cubicBezTo>
                <a:cubicBezTo>
                  <a:pt x="208" y="145"/>
                  <a:pt x="208" y="142"/>
                  <a:pt x="208" y="140"/>
                </a:cubicBezTo>
                <a:cubicBezTo>
                  <a:pt x="208" y="136"/>
                  <a:pt x="208" y="131"/>
                  <a:pt x="205" y="125"/>
                </a:cubicBezTo>
                <a:cubicBezTo>
                  <a:pt x="205" y="124"/>
                  <a:pt x="206" y="122"/>
                  <a:pt x="207" y="122"/>
                </a:cubicBezTo>
                <a:cubicBezTo>
                  <a:pt x="208" y="121"/>
                  <a:pt x="210" y="122"/>
                  <a:pt x="210" y="123"/>
                </a:cubicBezTo>
                <a:cubicBezTo>
                  <a:pt x="212" y="130"/>
                  <a:pt x="213" y="135"/>
                  <a:pt x="213" y="140"/>
                </a:cubicBezTo>
                <a:moveTo>
                  <a:pt x="205" y="139"/>
                </a:moveTo>
                <a:cubicBezTo>
                  <a:pt x="205" y="142"/>
                  <a:pt x="205" y="145"/>
                  <a:pt x="204" y="147"/>
                </a:cubicBezTo>
                <a:cubicBezTo>
                  <a:pt x="204" y="150"/>
                  <a:pt x="204" y="152"/>
                  <a:pt x="203" y="155"/>
                </a:cubicBezTo>
                <a:cubicBezTo>
                  <a:pt x="202" y="160"/>
                  <a:pt x="202" y="165"/>
                  <a:pt x="202" y="173"/>
                </a:cubicBezTo>
                <a:cubicBezTo>
                  <a:pt x="202" y="181"/>
                  <a:pt x="202" y="191"/>
                  <a:pt x="205" y="205"/>
                </a:cubicBezTo>
                <a:cubicBezTo>
                  <a:pt x="205" y="206"/>
                  <a:pt x="204" y="208"/>
                  <a:pt x="202" y="208"/>
                </a:cubicBezTo>
                <a:cubicBezTo>
                  <a:pt x="202" y="208"/>
                  <a:pt x="202" y="208"/>
                  <a:pt x="202" y="208"/>
                </a:cubicBezTo>
                <a:cubicBezTo>
                  <a:pt x="201" y="208"/>
                  <a:pt x="200" y="207"/>
                  <a:pt x="200" y="206"/>
                </a:cubicBezTo>
                <a:cubicBezTo>
                  <a:pt x="197" y="192"/>
                  <a:pt x="197" y="181"/>
                  <a:pt x="197" y="173"/>
                </a:cubicBezTo>
                <a:cubicBezTo>
                  <a:pt x="197" y="165"/>
                  <a:pt x="197" y="159"/>
                  <a:pt x="198" y="154"/>
                </a:cubicBezTo>
                <a:cubicBezTo>
                  <a:pt x="199" y="151"/>
                  <a:pt x="199" y="149"/>
                  <a:pt x="200" y="146"/>
                </a:cubicBezTo>
                <a:cubicBezTo>
                  <a:pt x="200" y="144"/>
                  <a:pt x="200" y="142"/>
                  <a:pt x="200" y="139"/>
                </a:cubicBezTo>
                <a:cubicBezTo>
                  <a:pt x="200" y="136"/>
                  <a:pt x="200" y="131"/>
                  <a:pt x="198" y="125"/>
                </a:cubicBezTo>
                <a:cubicBezTo>
                  <a:pt x="197" y="124"/>
                  <a:pt x="198" y="122"/>
                  <a:pt x="199" y="122"/>
                </a:cubicBezTo>
                <a:cubicBezTo>
                  <a:pt x="200" y="121"/>
                  <a:pt x="202" y="122"/>
                  <a:pt x="202" y="123"/>
                </a:cubicBezTo>
                <a:cubicBezTo>
                  <a:pt x="204" y="130"/>
                  <a:pt x="205" y="135"/>
                  <a:pt x="205" y="139"/>
                </a:cubicBezTo>
                <a:moveTo>
                  <a:pt x="197" y="140"/>
                </a:moveTo>
                <a:cubicBezTo>
                  <a:pt x="197" y="143"/>
                  <a:pt x="197" y="146"/>
                  <a:pt x="196" y="148"/>
                </a:cubicBezTo>
                <a:cubicBezTo>
                  <a:pt x="196" y="150"/>
                  <a:pt x="195" y="150"/>
                  <a:pt x="194" y="150"/>
                </a:cubicBezTo>
                <a:cubicBezTo>
                  <a:pt x="194" y="150"/>
                  <a:pt x="194" y="150"/>
                  <a:pt x="194" y="150"/>
                </a:cubicBezTo>
                <a:cubicBezTo>
                  <a:pt x="192" y="150"/>
                  <a:pt x="191" y="149"/>
                  <a:pt x="192" y="148"/>
                </a:cubicBezTo>
                <a:cubicBezTo>
                  <a:pt x="192" y="145"/>
                  <a:pt x="192" y="142"/>
                  <a:pt x="192" y="140"/>
                </a:cubicBezTo>
                <a:cubicBezTo>
                  <a:pt x="192" y="136"/>
                  <a:pt x="192" y="131"/>
                  <a:pt x="190" y="125"/>
                </a:cubicBezTo>
                <a:cubicBezTo>
                  <a:pt x="189" y="124"/>
                  <a:pt x="190" y="122"/>
                  <a:pt x="191" y="122"/>
                </a:cubicBezTo>
                <a:cubicBezTo>
                  <a:pt x="192" y="121"/>
                  <a:pt x="194" y="122"/>
                  <a:pt x="194" y="123"/>
                </a:cubicBezTo>
                <a:cubicBezTo>
                  <a:pt x="196" y="130"/>
                  <a:pt x="197" y="135"/>
                  <a:pt x="197" y="140"/>
                </a:cubicBezTo>
                <a:moveTo>
                  <a:pt x="118" y="178"/>
                </a:moveTo>
                <a:cubicBezTo>
                  <a:pt x="118" y="193"/>
                  <a:pt x="121" y="209"/>
                  <a:pt x="130" y="224"/>
                </a:cubicBezTo>
                <a:cubicBezTo>
                  <a:pt x="149" y="259"/>
                  <a:pt x="182" y="276"/>
                  <a:pt x="189" y="280"/>
                </a:cubicBezTo>
                <a:cubicBezTo>
                  <a:pt x="189" y="280"/>
                  <a:pt x="224" y="268"/>
                  <a:pt x="249" y="224"/>
                </a:cubicBezTo>
                <a:cubicBezTo>
                  <a:pt x="257" y="209"/>
                  <a:pt x="260" y="193"/>
                  <a:pt x="261" y="178"/>
                </a:cubicBezTo>
                <a:cubicBezTo>
                  <a:pt x="250" y="174"/>
                  <a:pt x="244" y="166"/>
                  <a:pt x="244" y="158"/>
                </a:cubicBezTo>
                <a:cubicBezTo>
                  <a:pt x="244" y="151"/>
                  <a:pt x="249" y="145"/>
                  <a:pt x="257" y="141"/>
                </a:cubicBezTo>
                <a:cubicBezTo>
                  <a:pt x="253" y="121"/>
                  <a:pt x="246" y="108"/>
                  <a:pt x="246" y="108"/>
                </a:cubicBezTo>
                <a:cubicBezTo>
                  <a:pt x="216" y="118"/>
                  <a:pt x="189" y="94"/>
                  <a:pt x="189" y="94"/>
                </a:cubicBezTo>
                <a:cubicBezTo>
                  <a:pt x="189" y="94"/>
                  <a:pt x="162" y="118"/>
                  <a:pt x="133" y="108"/>
                </a:cubicBezTo>
                <a:cubicBezTo>
                  <a:pt x="133" y="108"/>
                  <a:pt x="126" y="121"/>
                  <a:pt x="122" y="141"/>
                </a:cubicBezTo>
                <a:cubicBezTo>
                  <a:pt x="129" y="145"/>
                  <a:pt x="134" y="151"/>
                  <a:pt x="135" y="158"/>
                </a:cubicBezTo>
                <a:cubicBezTo>
                  <a:pt x="135" y="166"/>
                  <a:pt x="128" y="174"/>
                  <a:pt x="118" y="178"/>
                </a:cubicBezTo>
                <a:moveTo>
                  <a:pt x="126" y="227"/>
                </a:moveTo>
                <a:cubicBezTo>
                  <a:pt x="117" y="211"/>
                  <a:pt x="114" y="194"/>
                  <a:pt x="113" y="178"/>
                </a:cubicBezTo>
                <a:cubicBezTo>
                  <a:pt x="113" y="175"/>
                  <a:pt x="113" y="175"/>
                  <a:pt x="113" y="175"/>
                </a:cubicBezTo>
                <a:cubicBezTo>
                  <a:pt x="116" y="174"/>
                  <a:pt x="116" y="174"/>
                  <a:pt x="116" y="174"/>
                </a:cubicBezTo>
                <a:cubicBezTo>
                  <a:pt x="121" y="172"/>
                  <a:pt x="124" y="169"/>
                  <a:pt x="127" y="167"/>
                </a:cubicBezTo>
                <a:cubicBezTo>
                  <a:pt x="129" y="164"/>
                  <a:pt x="130" y="161"/>
                  <a:pt x="130" y="159"/>
                </a:cubicBezTo>
                <a:cubicBezTo>
                  <a:pt x="130" y="158"/>
                  <a:pt x="130" y="158"/>
                  <a:pt x="130" y="158"/>
                </a:cubicBezTo>
                <a:cubicBezTo>
                  <a:pt x="130" y="156"/>
                  <a:pt x="129" y="154"/>
                  <a:pt x="128" y="151"/>
                </a:cubicBezTo>
                <a:cubicBezTo>
                  <a:pt x="126" y="149"/>
                  <a:pt x="123" y="147"/>
                  <a:pt x="120" y="146"/>
                </a:cubicBezTo>
                <a:cubicBezTo>
                  <a:pt x="116" y="144"/>
                  <a:pt x="116" y="144"/>
                  <a:pt x="116" y="144"/>
                </a:cubicBezTo>
                <a:cubicBezTo>
                  <a:pt x="117" y="140"/>
                  <a:pt x="117" y="140"/>
                  <a:pt x="117" y="140"/>
                </a:cubicBezTo>
                <a:cubicBezTo>
                  <a:pt x="122" y="120"/>
                  <a:pt x="129" y="106"/>
                  <a:pt x="129" y="106"/>
                </a:cubicBezTo>
                <a:cubicBezTo>
                  <a:pt x="130" y="102"/>
                  <a:pt x="130" y="102"/>
                  <a:pt x="130" y="102"/>
                </a:cubicBezTo>
                <a:cubicBezTo>
                  <a:pt x="134" y="103"/>
                  <a:pt x="134" y="103"/>
                  <a:pt x="134" y="103"/>
                </a:cubicBezTo>
                <a:cubicBezTo>
                  <a:pt x="139" y="105"/>
                  <a:pt x="145" y="106"/>
                  <a:pt x="150" y="106"/>
                </a:cubicBezTo>
                <a:cubicBezTo>
                  <a:pt x="150" y="106"/>
                  <a:pt x="150" y="106"/>
                  <a:pt x="150" y="106"/>
                </a:cubicBezTo>
                <a:cubicBezTo>
                  <a:pt x="169" y="106"/>
                  <a:pt x="185" y="91"/>
                  <a:pt x="187" y="90"/>
                </a:cubicBezTo>
                <a:cubicBezTo>
                  <a:pt x="187" y="90"/>
                  <a:pt x="187" y="90"/>
                  <a:pt x="187" y="90"/>
                </a:cubicBezTo>
                <a:cubicBezTo>
                  <a:pt x="189" y="88"/>
                  <a:pt x="189" y="88"/>
                  <a:pt x="189" y="88"/>
                </a:cubicBezTo>
                <a:cubicBezTo>
                  <a:pt x="192" y="90"/>
                  <a:pt x="192" y="90"/>
                  <a:pt x="192" y="90"/>
                </a:cubicBezTo>
                <a:cubicBezTo>
                  <a:pt x="192" y="90"/>
                  <a:pt x="192" y="90"/>
                  <a:pt x="192" y="90"/>
                </a:cubicBezTo>
                <a:cubicBezTo>
                  <a:pt x="194" y="91"/>
                  <a:pt x="210" y="106"/>
                  <a:pt x="229" y="106"/>
                </a:cubicBezTo>
                <a:cubicBezTo>
                  <a:pt x="234" y="106"/>
                  <a:pt x="239" y="105"/>
                  <a:pt x="245" y="103"/>
                </a:cubicBezTo>
                <a:cubicBezTo>
                  <a:pt x="248" y="102"/>
                  <a:pt x="248" y="102"/>
                  <a:pt x="248" y="102"/>
                </a:cubicBezTo>
                <a:cubicBezTo>
                  <a:pt x="250" y="106"/>
                  <a:pt x="250" y="106"/>
                  <a:pt x="250" y="106"/>
                </a:cubicBezTo>
                <a:cubicBezTo>
                  <a:pt x="250" y="106"/>
                  <a:pt x="256" y="119"/>
                  <a:pt x="261" y="137"/>
                </a:cubicBezTo>
                <a:cubicBezTo>
                  <a:pt x="261" y="138"/>
                  <a:pt x="261" y="138"/>
                  <a:pt x="261" y="139"/>
                </a:cubicBezTo>
                <a:cubicBezTo>
                  <a:pt x="261" y="139"/>
                  <a:pt x="261" y="139"/>
                  <a:pt x="261" y="139"/>
                </a:cubicBezTo>
                <a:cubicBezTo>
                  <a:pt x="261" y="140"/>
                  <a:pt x="261" y="140"/>
                  <a:pt x="261" y="140"/>
                </a:cubicBezTo>
                <a:cubicBezTo>
                  <a:pt x="261" y="140"/>
                  <a:pt x="261" y="140"/>
                  <a:pt x="261" y="140"/>
                </a:cubicBezTo>
                <a:cubicBezTo>
                  <a:pt x="262" y="142"/>
                  <a:pt x="262" y="142"/>
                  <a:pt x="262" y="142"/>
                </a:cubicBezTo>
                <a:cubicBezTo>
                  <a:pt x="262" y="144"/>
                  <a:pt x="262" y="144"/>
                  <a:pt x="262" y="144"/>
                </a:cubicBezTo>
                <a:cubicBezTo>
                  <a:pt x="259" y="146"/>
                  <a:pt x="259" y="146"/>
                  <a:pt x="259" y="146"/>
                </a:cubicBezTo>
                <a:cubicBezTo>
                  <a:pt x="255" y="147"/>
                  <a:pt x="253" y="149"/>
                  <a:pt x="251" y="151"/>
                </a:cubicBezTo>
                <a:cubicBezTo>
                  <a:pt x="249" y="154"/>
                  <a:pt x="248" y="156"/>
                  <a:pt x="248" y="158"/>
                </a:cubicBezTo>
                <a:cubicBezTo>
                  <a:pt x="248" y="159"/>
                  <a:pt x="248" y="159"/>
                  <a:pt x="248" y="159"/>
                </a:cubicBezTo>
                <a:cubicBezTo>
                  <a:pt x="248" y="161"/>
                  <a:pt x="249" y="164"/>
                  <a:pt x="252" y="167"/>
                </a:cubicBezTo>
                <a:cubicBezTo>
                  <a:pt x="254" y="169"/>
                  <a:pt x="258" y="172"/>
                  <a:pt x="262" y="174"/>
                </a:cubicBezTo>
                <a:cubicBezTo>
                  <a:pt x="265" y="175"/>
                  <a:pt x="265" y="175"/>
                  <a:pt x="265" y="175"/>
                </a:cubicBezTo>
                <a:cubicBezTo>
                  <a:pt x="265" y="177"/>
                  <a:pt x="265" y="177"/>
                  <a:pt x="265" y="177"/>
                </a:cubicBezTo>
                <a:cubicBezTo>
                  <a:pt x="265" y="178"/>
                  <a:pt x="265" y="178"/>
                  <a:pt x="265" y="178"/>
                </a:cubicBezTo>
                <a:cubicBezTo>
                  <a:pt x="265" y="194"/>
                  <a:pt x="261" y="211"/>
                  <a:pt x="252" y="227"/>
                </a:cubicBezTo>
                <a:cubicBezTo>
                  <a:pt x="232" y="263"/>
                  <a:pt x="199" y="280"/>
                  <a:pt x="191" y="284"/>
                </a:cubicBezTo>
                <a:cubicBezTo>
                  <a:pt x="189" y="284"/>
                  <a:pt x="189" y="284"/>
                  <a:pt x="189" y="284"/>
                </a:cubicBezTo>
                <a:cubicBezTo>
                  <a:pt x="188" y="284"/>
                  <a:pt x="188" y="284"/>
                  <a:pt x="188" y="284"/>
                </a:cubicBezTo>
                <a:cubicBezTo>
                  <a:pt x="180" y="280"/>
                  <a:pt x="147" y="263"/>
                  <a:pt x="126" y="227"/>
                </a:cubicBezTo>
                <a:moveTo>
                  <a:pt x="122" y="230"/>
                </a:moveTo>
                <a:cubicBezTo>
                  <a:pt x="143" y="268"/>
                  <a:pt x="177" y="285"/>
                  <a:pt x="185" y="289"/>
                </a:cubicBezTo>
                <a:cubicBezTo>
                  <a:pt x="189" y="291"/>
                  <a:pt x="189" y="291"/>
                  <a:pt x="189" y="291"/>
                </a:cubicBezTo>
                <a:cubicBezTo>
                  <a:pt x="193" y="289"/>
                  <a:pt x="193" y="289"/>
                  <a:pt x="193" y="289"/>
                </a:cubicBezTo>
                <a:cubicBezTo>
                  <a:pt x="202" y="285"/>
                  <a:pt x="236" y="268"/>
                  <a:pt x="257" y="230"/>
                </a:cubicBezTo>
                <a:cubicBezTo>
                  <a:pt x="266" y="213"/>
                  <a:pt x="270" y="195"/>
                  <a:pt x="271" y="178"/>
                </a:cubicBezTo>
                <a:cubicBezTo>
                  <a:pt x="271" y="178"/>
                  <a:pt x="271" y="178"/>
                  <a:pt x="271" y="178"/>
                </a:cubicBezTo>
                <a:cubicBezTo>
                  <a:pt x="271" y="178"/>
                  <a:pt x="271" y="178"/>
                  <a:pt x="271" y="178"/>
                </a:cubicBezTo>
                <a:cubicBezTo>
                  <a:pt x="271" y="171"/>
                  <a:pt x="271" y="171"/>
                  <a:pt x="271" y="171"/>
                </a:cubicBezTo>
                <a:cubicBezTo>
                  <a:pt x="271" y="171"/>
                  <a:pt x="261" y="168"/>
                  <a:pt x="259" y="166"/>
                </a:cubicBezTo>
                <a:cubicBezTo>
                  <a:pt x="254" y="163"/>
                  <a:pt x="253" y="160"/>
                  <a:pt x="255" y="155"/>
                </a:cubicBezTo>
                <a:cubicBezTo>
                  <a:pt x="257" y="151"/>
                  <a:pt x="268" y="147"/>
                  <a:pt x="268" y="147"/>
                </a:cubicBezTo>
                <a:cubicBezTo>
                  <a:pt x="267" y="139"/>
                  <a:pt x="267" y="139"/>
                  <a:pt x="267" y="139"/>
                </a:cubicBezTo>
                <a:cubicBezTo>
                  <a:pt x="266" y="138"/>
                  <a:pt x="266" y="138"/>
                  <a:pt x="266" y="137"/>
                </a:cubicBezTo>
                <a:cubicBezTo>
                  <a:pt x="266" y="137"/>
                  <a:pt x="266" y="137"/>
                  <a:pt x="266" y="137"/>
                </a:cubicBezTo>
                <a:cubicBezTo>
                  <a:pt x="262" y="117"/>
                  <a:pt x="255" y="103"/>
                  <a:pt x="255" y="103"/>
                </a:cubicBezTo>
                <a:cubicBezTo>
                  <a:pt x="251" y="95"/>
                  <a:pt x="251" y="95"/>
                  <a:pt x="251" y="95"/>
                </a:cubicBezTo>
                <a:cubicBezTo>
                  <a:pt x="243" y="98"/>
                  <a:pt x="243" y="98"/>
                  <a:pt x="243" y="98"/>
                </a:cubicBezTo>
                <a:cubicBezTo>
                  <a:pt x="238" y="100"/>
                  <a:pt x="233" y="100"/>
                  <a:pt x="229" y="100"/>
                </a:cubicBezTo>
                <a:cubicBezTo>
                  <a:pt x="211" y="100"/>
                  <a:pt x="196" y="86"/>
                  <a:pt x="195" y="85"/>
                </a:cubicBezTo>
                <a:cubicBezTo>
                  <a:pt x="189" y="81"/>
                  <a:pt x="189" y="81"/>
                  <a:pt x="189" y="81"/>
                </a:cubicBezTo>
                <a:cubicBezTo>
                  <a:pt x="184" y="85"/>
                  <a:pt x="184" y="85"/>
                  <a:pt x="184" y="85"/>
                </a:cubicBezTo>
                <a:cubicBezTo>
                  <a:pt x="184" y="85"/>
                  <a:pt x="184" y="85"/>
                  <a:pt x="184" y="85"/>
                </a:cubicBezTo>
                <a:cubicBezTo>
                  <a:pt x="183" y="86"/>
                  <a:pt x="167" y="100"/>
                  <a:pt x="150" y="100"/>
                </a:cubicBezTo>
                <a:cubicBezTo>
                  <a:pt x="145" y="100"/>
                  <a:pt x="140" y="100"/>
                  <a:pt x="136" y="98"/>
                </a:cubicBezTo>
                <a:cubicBezTo>
                  <a:pt x="128" y="95"/>
                  <a:pt x="128" y="95"/>
                  <a:pt x="128" y="95"/>
                </a:cubicBezTo>
                <a:cubicBezTo>
                  <a:pt x="124" y="103"/>
                  <a:pt x="124" y="103"/>
                  <a:pt x="124" y="103"/>
                </a:cubicBezTo>
                <a:cubicBezTo>
                  <a:pt x="124" y="103"/>
                  <a:pt x="117" y="118"/>
                  <a:pt x="112" y="139"/>
                </a:cubicBezTo>
                <a:cubicBezTo>
                  <a:pt x="110" y="147"/>
                  <a:pt x="110" y="147"/>
                  <a:pt x="110" y="147"/>
                </a:cubicBezTo>
                <a:cubicBezTo>
                  <a:pt x="110" y="147"/>
                  <a:pt x="121" y="151"/>
                  <a:pt x="123" y="155"/>
                </a:cubicBezTo>
                <a:cubicBezTo>
                  <a:pt x="126" y="160"/>
                  <a:pt x="124" y="163"/>
                  <a:pt x="120" y="166"/>
                </a:cubicBezTo>
                <a:cubicBezTo>
                  <a:pt x="117" y="168"/>
                  <a:pt x="108" y="171"/>
                  <a:pt x="108" y="171"/>
                </a:cubicBezTo>
                <a:cubicBezTo>
                  <a:pt x="108" y="178"/>
                  <a:pt x="108" y="178"/>
                  <a:pt x="108" y="178"/>
                </a:cubicBezTo>
                <a:cubicBezTo>
                  <a:pt x="109" y="195"/>
                  <a:pt x="112" y="213"/>
                  <a:pt x="122" y="230"/>
                </a:cubicBezTo>
                <a:moveTo>
                  <a:pt x="120" y="291"/>
                </a:moveTo>
                <a:cubicBezTo>
                  <a:pt x="121" y="291"/>
                  <a:pt x="122" y="290"/>
                  <a:pt x="122" y="290"/>
                </a:cubicBezTo>
                <a:cubicBezTo>
                  <a:pt x="122" y="290"/>
                  <a:pt x="122" y="290"/>
                  <a:pt x="122" y="290"/>
                </a:cubicBezTo>
                <a:cubicBezTo>
                  <a:pt x="123" y="290"/>
                  <a:pt x="123" y="291"/>
                  <a:pt x="122" y="291"/>
                </a:cubicBezTo>
                <a:cubicBezTo>
                  <a:pt x="120" y="291"/>
                  <a:pt x="120" y="291"/>
                  <a:pt x="120" y="291"/>
                </a:cubicBezTo>
                <a:moveTo>
                  <a:pt x="91" y="298"/>
                </a:moveTo>
                <a:cubicBezTo>
                  <a:pt x="89" y="299"/>
                  <a:pt x="92" y="303"/>
                  <a:pt x="94" y="304"/>
                </a:cubicBezTo>
                <a:cubicBezTo>
                  <a:pt x="96" y="305"/>
                  <a:pt x="98" y="304"/>
                  <a:pt x="100" y="304"/>
                </a:cubicBezTo>
                <a:cubicBezTo>
                  <a:pt x="102" y="304"/>
                  <a:pt x="104" y="304"/>
                  <a:pt x="106" y="302"/>
                </a:cubicBezTo>
                <a:cubicBezTo>
                  <a:pt x="108" y="301"/>
                  <a:pt x="110" y="300"/>
                  <a:pt x="111" y="299"/>
                </a:cubicBezTo>
                <a:cubicBezTo>
                  <a:pt x="112" y="298"/>
                  <a:pt x="113" y="297"/>
                  <a:pt x="113" y="297"/>
                </a:cubicBezTo>
                <a:cubicBezTo>
                  <a:pt x="115" y="295"/>
                  <a:pt x="117" y="294"/>
                  <a:pt x="117" y="294"/>
                </a:cubicBezTo>
                <a:cubicBezTo>
                  <a:pt x="117" y="294"/>
                  <a:pt x="114" y="301"/>
                  <a:pt x="112" y="304"/>
                </a:cubicBezTo>
                <a:cubicBezTo>
                  <a:pt x="111" y="307"/>
                  <a:pt x="110" y="312"/>
                  <a:pt x="112" y="314"/>
                </a:cubicBezTo>
                <a:cubicBezTo>
                  <a:pt x="113" y="315"/>
                  <a:pt x="116" y="315"/>
                  <a:pt x="116" y="316"/>
                </a:cubicBezTo>
                <a:cubicBezTo>
                  <a:pt x="117" y="316"/>
                  <a:pt x="120" y="317"/>
                  <a:pt x="122" y="317"/>
                </a:cubicBezTo>
                <a:cubicBezTo>
                  <a:pt x="123" y="318"/>
                  <a:pt x="124" y="317"/>
                  <a:pt x="123" y="316"/>
                </a:cubicBezTo>
                <a:cubicBezTo>
                  <a:pt x="122" y="316"/>
                  <a:pt x="122" y="315"/>
                  <a:pt x="121" y="315"/>
                </a:cubicBezTo>
                <a:cubicBezTo>
                  <a:pt x="119" y="314"/>
                  <a:pt x="117" y="312"/>
                  <a:pt x="117" y="312"/>
                </a:cubicBezTo>
                <a:cubicBezTo>
                  <a:pt x="117" y="312"/>
                  <a:pt x="117" y="310"/>
                  <a:pt x="117" y="309"/>
                </a:cubicBezTo>
                <a:cubicBezTo>
                  <a:pt x="117" y="308"/>
                  <a:pt x="118" y="302"/>
                  <a:pt x="118" y="300"/>
                </a:cubicBezTo>
                <a:cubicBezTo>
                  <a:pt x="118" y="298"/>
                  <a:pt x="119" y="294"/>
                  <a:pt x="119" y="294"/>
                </a:cubicBezTo>
                <a:cubicBezTo>
                  <a:pt x="119" y="294"/>
                  <a:pt x="121" y="293"/>
                  <a:pt x="125" y="294"/>
                </a:cubicBezTo>
                <a:cubicBezTo>
                  <a:pt x="128" y="295"/>
                  <a:pt x="128" y="294"/>
                  <a:pt x="129" y="294"/>
                </a:cubicBezTo>
                <a:cubicBezTo>
                  <a:pt x="129" y="293"/>
                  <a:pt x="129" y="293"/>
                  <a:pt x="128" y="293"/>
                </a:cubicBezTo>
                <a:cubicBezTo>
                  <a:pt x="127" y="292"/>
                  <a:pt x="125" y="291"/>
                  <a:pt x="125" y="290"/>
                </a:cubicBezTo>
                <a:cubicBezTo>
                  <a:pt x="125" y="290"/>
                  <a:pt x="124" y="290"/>
                  <a:pt x="124" y="290"/>
                </a:cubicBezTo>
                <a:cubicBezTo>
                  <a:pt x="123" y="290"/>
                  <a:pt x="123" y="289"/>
                  <a:pt x="123" y="289"/>
                </a:cubicBezTo>
                <a:cubicBezTo>
                  <a:pt x="123" y="289"/>
                  <a:pt x="123" y="289"/>
                  <a:pt x="123" y="289"/>
                </a:cubicBezTo>
                <a:cubicBezTo>
                  <a:pt x="123" y="288"/>
                  <a:pt x="123" y="287"/>
                  <a:pt x="123" y="287"/>
                </a:cubicBezTo>
                <a:cubicBezTo>
                  <a:pt x="124" y="288"/>
                  <a:pt x="127" y="288"/>
                  <a:pt x="128" y="288"/>
                </a:cubicBezTo>
                <a:cubicBezTo>
                  <a:pt x="130" y="288"/>
                  <a:pt x="133" y="288"/>
                  <a:pt x="134" y="288"/>
                </a:cubicBezTo>
                <a:cubicBezTo>
                  <a:pt x="135" y="287"/>
                  <a:pt x="135" y="288"/>
                  <a:pt x="137" y="287"/>
                </a:cubicBezTo>
                <a:cubicBezTo>
                  <a:pt x="138" y="287"/>
                  <a:pt x="137" y="287"/>
                  <a:pt x="138" y="287"/>
                </a:cubicBezTo>
                <a:cubicBezTo>
                  <a:pt x="139" y="286"/>
                  <a:pt x="139" y="286"/>
                  <a:pt x="138" y="285"/>
                </a:cubicBezTo>
                <a:cubicBezTo>
                  <a:pt x="138" y="285"/>
                  <a:pt x="137" y="284"/>
                  <a:pt x="136" y="284"/>
                </a:cubicBezTo>
                <a:cubicBezTo>
                  <a:pt x="136" y="283"/>
                  <a:pt x="134" y="283"/>
                  <a:pt x="134" y="283"/>
                </a:cubicBezTo>
                <a:cubicBezTo>
                  <a:pt x="133" y="282"/>
                  <a:pt x="134" y="282"/>
                  <a:pt x="132" y="282"/>
                </a:cubicBezTo>
                <a:cubicBezTo>
                  <a:pt x="131" y="282"/>
                  <a:pt x="129" y="281"/>
                  <a:pt x="127" y="281"/>
                </a:cubicBezTo>
                <a:cubicBezTo>
                  <a:pt x="125" y="280"/>
                  <a:pt x="125" y="280"/>
                  <a:pt x="124" y="280"/>
                </a:cubicBezTo>
                <a:cubicBezTo>
                  <a:pt x="124" y="279"/>
                  <a:pt x="124" y="279"/>
                  <a:pt x="123" y="279"/>
                </a:cubicBezTo>
                <a:cubicBezTo>
                  <a:pt x="122" y="279"/>
                  <a:pt x="122" y="280"/>
                  <a:pt x="122" y="281"/>
                </a:cubicBezTo>
                <a:cubicBezTo>
                  <a:pt x="122" y="281"/>
                  <a:pt x="122" y="282"/>
                  <a:pt x="122" y="282"/>
                </a:cubicBezTo>
                <a:cubicBezTo>
                  <a:pt x="122" y="283"/>
                  <a:pt x="122" y="284"/>
                  <a:pt x="122" y="284"/>
                </a:cubicBezTo>
                <a:cubicBezTo>
                  <a:pt x="122" y="284"/>
                  <a:pt x="122" y="284"/>
                  <a:pt x="121" y="283"/>
                </a:cubicBezTo>
                <a:cubicBezTo>
                  <a:pt x="121" y="283"/>
                  <a:pt x="120" y="284"/>
                  <a:pt x="120" y="284"/>
                </a:cubicBezTo>
                <a:cubicBezTo>
                  <a:pt x="119" y="285"/>
                  <a:pt x="118" y="286"/>
                  <a:pt x="118" y="287"/>
                </a:cubicBezTo>
                <a:cubicBezTo>
                  <a:pt x="117" y="287"/>
                  <a:pt x="117" y="288"/>
                  <a:pt x="116" y="288"/>
                </a:cubicBezTo>
                <a:cubicBezTo>
                  <a:pt x="116" y="289"/>
                  <a:pt x="114" y="290"/>
                  <a:pt x="114" y="290"/>
                </a:cubicBezTo>
                <a:cubicBezTo>
                  <a:pt x="113" y="291"/>
                  <a:pt x="105" y="289"/>
                  <a:pt x="104" y="289"/>
                </a:cubicBezTo>
                <a:cubicBezTo>
                  <a:pt x="103" y="289"/>
                  <a:pt x="102" y="286"/>
                  <a:pt x="102" y="286"/>
                </a:cubicBezTo>
                <a:cubicBezTo>
                  <a:pt x="100" y="287"/>
                  <a:pt x="99" y="290"/>
                  <a:pt x="100" y="291"/>
                </a:cubicBezTo>
                <a:cubicBezTo>
                  <a:pt x="100" y="292"/>
                  <a:pt x="100" y="293"/>
                  <a:pt x="100" y="294"/>
                </a:cubicBezTo>
                <a:cubicBezTo>
                  <a:pt x="101" y="295"/>
                  <a:pt x="103" y="296"/>
                  <a:pt x="105" y="296"/>
                </a:cubicBezTo>
                <a:cubicBezTo>
                  <a:pt x="107" y="295"/>
                  <a:pt x="111" y="294"/>
                  <a:pt x="111" y="294"/>
                </a:cubicBezTo>
                <a:cubicBezTo>
                  <a:pt x="109" y="296"/>
                  <a:pt x="108" y="297"/>
                  <a:pt x="103" y="300"/>
                </a:cubicBezTo>
                <a:cubicBezTo>
                  <a:pt x="98" y="303"/>
                  <a:pt x="96" y="301"/>
                  <a:pt x="94" y="300"/>
                </a:cubicBezTo>
                <a:cubicBezTo>
                  <a:pt x="93" y="300"/>
                  <a:pt x="91" y="298"/>
                  <a:pt x="91" y="298"/>
                </a:cubicBezTo>
                <a:moveTo>
                  <a:pt x="56" y="256"/>
                </a:moveTo>
                <a:cubicBezTo>
                  <a:pt x="51" y="259"/>
                  <a:pt x="51" y="259"/>
                  <a:pt x="51" y="259"/>
                </a:cubicBezTo>
                <a:cubicBezTo>
                  <a:pt x="53" y="264"/>
                  <a:pt x="56" y="268"/>
                  <a:pt x="59" y="273"/>
                </a:cubicBezTo>
                <a:cubicBezTo>
                  <a:pt x="64" y="270"/>
                  <a:pt x="64" y="270"/>
                  <a:pt x="64" y="270"/>
                </a:cubicBezTo>
                <a:cubicBezTo>
                  <a:pt x="61" y="265"/>
                  <a:pt x="61" y="265"/>
                  <a:pt x="61" y="265"/>
                </a:cubicBezTo>
                <a:cubicBezTo>
                  <a:pt x="78" y="256"/>
                  <a:pt x="78" y="256"/>
                  <a:pt x="78" y="256"/>
                </a:cubicBezTo>
                <a:cubicBezTo>
                  <a:pt x="77" y="254"/>
                  <a:pt x="76" y="253"/>
                  <a:pt x="75" y="251"/>
                </a:cubicBezTo>
                <a:cubicBezTo>
                  <a:pt x="58" y="261"/>
                  <a:pt x="58" y="261"/>
                  <a:pt x="58" y="261"/>
                </a:cubicBezTo>
                <a:lnTo>
                  <a:pt x="56" y="256"/>
                </a:lnTo>
                <a:close/>
                <a:moveTo>
                  <a:pt x="70" y="241"/>
                </a:moveTo>
                <a:cubicBezTo>
                  <a:pt x="47" y="251"/>
                  <a:pt x="47" y="251"/>
                  <a:pt x="47" y="251"/>
                </a:cubicBezTo>
                <a:cubicBezTo>
                  <a:pt x="48" y="253"/>
                  <a:pt x="49" y="254"/>
                  <a:pt x="50" y="256"/>
                </a:cubicBezTo>
                <a:cubicBezTo>
                  <a:pt x="72" y="246"/>
                  <a:pt x="72" y="246"/>
                  <a:pt x="72" y="246"/>
                </a:cubicBezTo>
                <a:cubicBezTo>
                  <a:pt x="72" y="244"/>
                  <a:pt x="71" y="242"/>
                  <a:pt x="70" y="241"/>
                </a:cubicBezTo>
                <a:moveTo>
                  <a:pt x="57" y="236"/>
                </a:moveTo>
                <a:cubicBezTo>
                  <a:pt x="52" y="236"/>
                  <a:pt x="52" y="236"/>
                  <a:pt x="52" y="236"/>
                </a:cubicBezTo>
                <a:cubicBezTo>
                  <a:pt x="51" y="236"/>
                  <a:pt x="49" y="237"/>
                  <a:pt x="47" y="237"/>
                </a:cubicBezTo>
                <a:cubicBezTo>
                  <a:pt x="47" y="237"/>
                  <a:pt x="47" y="237"/>
                  <a:pt x="47" y="237"/>
                </a:cubicBezTo>
                <a:cubicBezTo>
                  <a:pt x="49" y="236"/>
                  <a:pt x="50" y="235"/>
                  <a:pt x="52" y="234"/>
                </a:cubicBezTo>
                <a:cubicBezTo>
                  <a:pt x="56" y="232"/>
                  <a:pt x="56" y="232"/>
                  <a:pt x="56" y="232"/>
                </a:cubicBezTo>
                <a:lnTo>
                  <a:pt x="57" y="236"/>
                </a:lnTo>
                <a:close/>
                <a:moveTo>
                  <a:pt x="64" y="221"/>
                </a:moveTo>
                <a:cubicBezTo>
                  <a:pt x="41" y="235"/>
                  <a:pt x="41" y="235"/>
                  <a:pt x="41" y="235"/>
                </a:cubicBezTo>
                <a:cubicBezTo>
                  <a:pt x="42" y="237"/>
                  <a:pt x="43" y="239"/>
                  <a:pt x="44" y="242"/>
                </a:cubicBezTo>
                <a:cubicBezTo>
                  <a:pt x="70" y="239"/>
                  <a:pt x="70" y="239"/>
                  <a:pt x="70" y="239"/>
                </a:cubicBezTo>
                <a:cubicBezTo>
                  <a:pt x="69" y="238"/>
                  <a:pt x="68" y="236"/>
                  <a:pt x="68" y="234"/>
                </a:cubicBezTo>
                <a:cubicBezTo>
                  <a:pt x="62" y="235"/>
                  <a:pt x="62" y="235"/>
                  <a:pt x="62" y="235"/>
                </a:cubicBezTo>
                <a:cubicBezTo>
                  <a:pt x="60" y="230"/>
                  <a:pt x="60" y="230"/>
                  <a:pt x="60" y="230"/>
                </a:cubicBezTo>
                <a:cubicBezTo>
                  <a:pt x="65" y="227"/>
                  <a:pt x="65" y="227"/>
                  <a:pt x="65" y="227"/>
                </a:cubicBezTo>
                <a:cubicBezTo>
                  <a:pt x="65" y="225"/>
                  <a:pt x="64" y="223"/>
                  <a:pt x="64" y="221"/>
                </a:cubicBezTo>
                <a:moveTo>
                  <a:pt x="60" y="202"/>
                </a:moveTo>
                <a:cubicBezTo>
                  <a:pt x="36" y="206"/>
                  <a:pt x="36" y="206"/>
                  <a:pt x="36" y="206"/>
                </a:cubicBezTo>
                <a:cubicBezTo>
                  <a:pt x="36" y="208"/>
                  <a:pt x="36" y="210"/>
                  <a:pt x="36" y="211"/>
                </a:cubicBezTo>
                <a:cubicBezTo>
                  <a:pt x="42" y="210"/>
                  <a:pt x="42" y="210"/>
                  <a:pt x="42" y="210"/>
                </a:cubicBezTo>
                <a:cubicBezTo>
                  <a:pt x="46" y="210"/>
                  <a:pt x="49" y="209"/>
                  <a:pt x="53" y="208"/>
                </a:cubicBezTo>
                <a:cubicBezTo>
                  <a:pt x="53" y="208"/>
                  <a:pt x="53" y="208"/>
                  <a:pt x="53" y="208"/>
                </a:cubicBezTo>
                <a:cubicBezTo>
                  <a:pt x="50" y="210"/>
                  <a:pt x="47" y="211"/>
                  <a:pt x="44" y="213"/>
                </a:cubicBezTo>
                <a:cubicBezTo>
                  <a:pt x="37" y="217"/>
                  <a:pt x="37" y="217"/>
                  <a:pt x="37" y="217"/>
                </a:cubicBezTo>
                <a:cubicBezTo>
                  <a:pt x="37" y="218"/>
                  <a:pt x="37" y="218"/>
                  <a:pt x="37" y="218"/>
                </a:cubicBezTo>
                <a:cubicBezTo>
                  <a:pt x="38" y="220"/>
                  <a:pt x="38" y="222"/>
                  <a:pt x="38" y="224"/>
                </a:cubicBezTo>
                <a:cubicBezTo>
                  <a:pt x="63" y="219"/>
                  <a:pt x="63" y="219"/>
                  <a:pt x="63" y="219"/>
                </a:cubicBezTo>
                <a:cubicBezTo>
                  <a:pt x="63" y="218"/>
                  <a:pt x="62" y="216"/>
                  <a:pt x="62" y="215"/>
                </a:cubicBezTo>
                <a:cubicBezTo>
                  <a:pt x="56" y="216"/>
                  <a:pt x="56" y="216"/>
                  <a:pt x="56" y="216"/>
                </a:cubicBezTo>
                <a:cubicBezTo>
                  <a:pt x="52" y="216"/>
                  <a:pt x="48" y="217"/>
                  <a:pt x="45" y="218"/>
                </a:cubicBezTo>
                <a:cubicBezTo>
                  <a:pt x="45" y="218"/>
                  <a:pt x="45" y="218"/>
                  <a:pt x="45" y="218"/>
                </a:cubicBezTo>
                <a:cubicBezTo>
                  <a:pt x="48" y="216"/>
                  <a:pt x="51" y="214"/>
                  <a:pt x="54" y="213"/>
                </a:cubicBezTo>
                <a:cubicBezTo>
                  <a:pt x="61" y="208"/>
                  <a:pt x="61" y="208"/>
                  <a:pt x="61" y="208"/>
                </a:cubicBezTo>
                <a:cubicBezTo>
                  <a:pt x="61" y="206"/>
                  <a:pt x="61" y="204"/>
                  <a:pt x="60" y="202"/>
                </a:cubicBezTo>
                <a:moveTo>
                  <a:pt x="50" y="190"/>
                </a:moveTo>
                <a:cubicBezTo>
                  <a:pt x="35" y="191"/>
                  <a:pt x="35" y="191"/>
                  <a:pt x="35" y="191"/>
                </a:cubicBezTo>
                <a:cubicBezTo>
                  <a:pt x="35" y="193"/>
                  <a:pt x="35" y="195"/>
                  <a:pt x="35" y="196"/>
                </a:cubicBezTo>
                <a:cubicBezTo>
                  <a:pt x="50" y="196"/>
                  <a:pt x="50" y="196"/>
                  <a:pt x="50" y="196"/>
                </a:cubicBezTo>
                <a:cubicBezTo>
                  <a:pt x="54" y="196"/>
                  <a:pt x="55" y="197"/>
                  <a:pt x="55" y="199"/>
                </a:cubicBezTo>
                <a:cubicBezTo>
                  <a:pt x="55" y="199"/>
                  <a:pt x="55" y="200"/>
                  <a:pt x="54" y="201"/>
                </a:cubicBezTo>
                <a:cubicBezTo>
                  <a:pt x="60" y="201"/>
                  <a:pt x="60" y="201"/>
                  <a:pt x="60" y="201"/>
                </a:cubicBezTo>
                <a:cubicBezTo>
                  <a:pt x="60" y="200"/>
                  <a:pt x="60" y="199"/>
                  <a:pt x="60" y="198"/>
                </a:cubicBezTo>
                <a:cubicBezTo>
                  <a:pt x="60" y="193"/>
                  <a:pt x="57" y="190"/>
                  <a:pt x="50" y="190"/>
                </a:cubicBezTo>
                <a:moveTo>
                  <a:pt x="60" y="182"/>
                </a:moveTo>
                <a:cubicBezTo>
                  <a:pt x="35" y="181"/>
                  <a:pt x="35" y="181"/>
                  <a:pt x="35" y="181"/>
                </a:cubicBezTo>
                <a:cubicBezTo>
                  <a:pt x="35" y="183"/>
                  <a:pt x="35" y="185"/>
                  <a:pt x="35" y="186"/>
                </a:cubicBezTo>
                <a:cubicBezTo>
                  <a:pt x="60" y="187"/>
                  <a:pt x="60" y="187"/>
                  <a:pt x="60" y="187"/>
                </a:cubicBezTo>
                <a:cubicBezTo>
                  <a:pt x="60" y="186"/>
                  <a:pt x="60" y="184"/>
                  <a:pt x="60" y="182"/>
                </a:cubicBezTo>
                <a:moveTo>
                  <a:pt x="63" y="162"/>
                </a:moveTo>
                <a:cubicBezTo>
                  <a:pt x="38" y="158"/>
                  <a:pt x="38" y="158"/>
                  <a:pt x="38" y="158"/>
                </a:cubicBezTo>
                <a:cubicBezTo>
                  <a:pt x="38" y="160"/>
                  <a:pt x="37" y="161"/>
                  <a:pt x="37" y="163"/>
                </a:cubicBezTo>
                <a:cubicBezTo>
                  <a:pt x="43" y="164"/>
                  <a:pt x="43" y="164"/>
                  <a:pt x="43" y="164"/>
                </a:cubicBezTo>
                <a:cubicBezTo>
                  <a:pt x="47" y="164"/>
                  <a:pt x="50" y="165"/>
                  <a:pt x="54" y="165"/>
                </a:cubicBezTo>
                <a:cubicBezTo>
                  <a:pt x="54" y="165"/>
                  <a:pt x="54" y="165"/>
                  <a:pt x="54" y="165"/>
                </a:cubicBezTo>
                <a:cubicBezTo>
                  <a:pt x="51" y="166"/>
                  <a:pt x="47" y="166"/>
                  <a:pt x="44" y="167"/>
                </a:cubicBezTo>
                <a:cubicBezTo>
                  <a:pt x="36" y="169"/>
                  <a:pt x="36" y="169"/>
                  <a:pt x="36" y="169"/>
                </a:cubicBezTo>
                <a:cubicBezTo>
                  <a:pt x="36" y="171"/>
                  <a:pt x="36" y="173"/>
                  <a:pt x="35" y="175"/>
                </a:cubicBezTo>
                <a:cubicBezTo>
                  <a:pt x="60" y="179"/>
                  <a:pt x="60" y="179"/>
                  <a:pt x="60" y="179"/>
                </a:cubicBezTo>
                <a:cubicBezTo>
                  <a:pt x="60" y="177"/>
                  <a:pt x="61" y="176"/>
                  <a:pt x="61" y="174"/>
                </a:cubicBezTo>
                <a:cubicBezTo>
                  <a:pt x="55" y="173"/>
                  <a:pt x="55" y="173"/>
                  <a:pt x="55" y="173"/>
                </a:cubicBezTo>
                <a:cubicBezTo>
                  <a:pt x="51" y="173"/>
                  <a:pt x="47" y="172"/>
                  <a:pt x="44" y="172"/>
                </a:cubicBezTo>
                <a:cubicBezTo>
                  <a:pt x="44" y="172"/>
                  <a:pt x="44" y="172"/>
                  <a:pt x="44" y="172"/>
                </a:cubicBezTo>
                <a:cubicBezTo>
                  <a:pt x="47" y="171"/>
                  <a:pt x="50" y="170"/>
                  <a:pt x="53" y="170"/>
                </a:cubicBezTo>
                <a:cubicBezTo>
                  <a:pt x="62" y="168"/>
                  <a:pt x="62" y="168"/>
                  <a:pt x="62" y="168"/>
                </a:cubicBezTo>
                <a:cubicBezTo>
                  <a:pt x="62" y="166"/>
                  <a:pt x="62" y="164"/>
                  <a:pt x="63" y="162"/>
                </a:cubicBezTo>
                <a:moveTo>
                  <a:pt x="59" y="135"/>
                </a:moveTo>
                <a:cubicBezTo>
                  <a:pt x="46" y="131"/>
                  <a:pt x="46" y="131"/>
                  <a:pt x="46" y="131"/>
                </a:cubicBezTo>
                <a:cubicBezTo>
                  <a:pt x="46" y="133"/>
                  <a:pt x="45" y="134"/>
                  <a:pt x="44" y="136"/>
                </a:cubicBezTo>
                <a:cubicBezTo>
                  <a:pt x="44" y="136"/>
                  <a:pt x="44" y="136"/>
                  <a:pt x="44" y="136"/>
                </a:cubicBezTo>
                <a:cubicBezTo>
                  <a:pt x="58" y="141"/>
                  <a:pt x="58" y="141"/>
                  <a:pt x="58" y="141"/>
                </a:cubicBezTo>
                <a:cubicBezTo>
                  <a:pt x="62" y="142"/>
                  <a:pt x="63" y="144"/>
                  <a:pt x="63" y="146"/>
                </a:cubicBezTo>
                <a:cubicBezTo>
                  <a:pt x="62" y="148"/>
                  <a:pt x="59" y="148"/>
                  <a:pt x="56" y="147"/>
                </a:cubicBezTo>
                <a:cubicBezTo>
                  <a:pt x="42" y="142"/>
                  <a:pt x="42" y="142"/>
                  <a:pt x="42" y="142"/>
                </a:cubicBezTo>
                <a:cubicBezTo>
                  <a:pt x="42" y="144"/>
                  <a:pt x="41" y="146"/>
                  <a:pt x="41" y="147"/>
                </a:cubicBezTo>
                <a:cubicBezTo>
                  <a:pt x="53" y="152"/>
                  <a:pt x="53" y="152"/>
                  <a:pt x="53" y="152"/>
                </a:cubicBezTo>
                <a:cubicBezTo>
                  <a:pt x="61" y="154"/>
                  <a:pt x="65" y="153"/>
                  <a:pt x="67" y="148"/>
                </a:cubicBezTo>
                <a:cubicBezTo>
                  <a:pt x="69" y="142"/>
                  <a:pt x="66" y="138"/>
                  <a:pt x="59" y="135"/>
                </a:cubicBezTo>
                <a:moveTo>
                  <a:pt x="79" y="122"/>
                </a:moveTo>
                <a:cubicBezTo>
                  <a:pt x="57" y="111"/>
                  <a:pt x="57" y="111"/>
                  <a:pt x="57" y="111"/>
                </a:cubicBezTo>
                <a:cubicBezTo>
                  <a:pt x="56" y="112"/>
                  <a:pt x="55" y="114"/>
                  <a:pt x="54" y="115"/>
                </a:cubicBezTo>
                <a:cubicBezTo>
                  <a:pt x="59" y="118"/>
                  <a:pt x="59" y="118"/>
                  <a:pt x="59" y="118"/>
                </a:cubicBezTo>
                <a:cubicBezTo>
                  <a:pt x="63" y="120"/>
                  <a:pt x="66" y="121"/>
                  <a:pt x="69" y="122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66" y="122"/>
                  <a:pt x="62" y="121"/>
                  <a:pt x="60" y="121"/>
                </a:cubicBezTo>
                <a:cubicBezTo>
                  <a:pt x="51" y="120"/>
                  <a:pt x="51" y="120"/>
                  <a:pt x="51" y="120"/>
                </a:cubicBezTo>
                <a:cubicBezTo>
                  <a:pt x="50" y="122"/>
                  <a:pt x="49" y="124"/>
                  <a:pt x="48" y="126"/>
                </a:cubicBezTo>
                <a:cubicBezTo>
                  <a:pt x="71" y="138"/>
                  <a:pt x="71" y="138"/>
                  <a:pt x="71" y="138"/>
                </a:cubicBezTo>
                <a:cubicBezTo>
                  <a:pt x="71" y="136"/>
                  <a:pt x="72" y="135"/>
                  <a:pt x="73" y="133"/>
                </a:cubicBezTo>
                <a:cubicBezTo>
                  <a:pt x="68" y="131"/>
                  <a:pt x="68" y="131"/>
                  <a:pt x="68" y="131"/>
                </a:cubicBezTo>
                <a:cubicBezTo>
                  <a:pt x="64" y="129"/>
                  <a:pt x="60" y="127"/>
                  <a:pt x="57" y="126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61" y="126"/>
                  <a:pt x="64" y="126"/>
                  <a:pt x="67" y="127"/>
                </a:cubicBezTo>
                <a:cubicBezTo>
                  <a:pt x="76" y="127"/>
                  <a:pt x="76" y="127"/>
                  <a:pt x="76" y="127"/>
                </a:cubicBezTo>
                <a:cubicBezTo>
                  <a:pt x="77" y="126"/>
                  <a:pt x="78" y="124"/>
                  <a:pt x="79" y="122"/>
                </a:cubicBezTo>
                <a:moveTo>
                  <a:pt x="83" y="116"/>
                </a:moveTo>
                <a:cubicBezTo>
                  <a:pt x="62" y="102"/>
                  <a:pt x="62" y="102"/>
                  <a:pt x="62" y="102"/>
                </a:cubicBezTo>
                <a:cubicBezTo>
                  <a:pt x="61" y="104"/>
                  <a:pt x="60" y="105"/>
                  <a:pt x="59" y="107"/>
                </a:cubicBezTo>
                <a:cubicBezTo>
                  <a:pt x="80" y="120"/>
                  <a:pt x="80" y="120"/>
                  <a:pt x="80" y="120"/>
                </a:cubicBezTo>
                <a:cubicBezTo>
                  <a:pt x="81" y="119"/>
                  <a:pt x="82" y="117"/>
                  <a:pt x="83" y="116"/>
                </a:cubicBezTo>
                <a:moveTo>
                  <a:pt x="91" y="106"/>
                </a:moveTo>
                <a:cubicBezTo>
                  <a:pt x="76" y="85"/>
                  <a:pt x="76" y="85"/>
                  <a:pt x="76" y="85"/>
                </a:cubicBezTo>
                <a:cubicBezTo>
                  <a:pt x="75" y="86"/>
                  <a:pt x="73" y="88"/>
                  <a:pt x="72" y="89"/>
                </a:cubicBezTo>
                <a:cubicBezTo>
                  <a:pt x="79" y="97"/>
                  <a:pt x="79" y="97"/>
                  <a:pt x="79" y="97"/>
                </a:cubicBezTo>
                <a:cubicBezTo>
                  <a:pt x="80" y="99"/>
                  <a:pt x="82" y="102"/>
                  <a:pt x="84" y="104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81" y="102"/>
                  <a:pt x="79" y="101"/>
                  <a:pt x="76" y="100"/>
                </a:cubicBezTo>
                <a:cubicBezTo>
                  <a:pt x="67" y="95"/>
                  <a:pt x="67" y="95"/>
                  <a:pt x="67" y="95"/>
                </a:cubicBezTo>
                <a:cubicBezTo>
                  <a:pt x="67" y="96"/>
                  <a:pt x="67" y="96"/>
                  <a:pt x="67" y="96"/>
                </a:cubicBezTo>
                <a:cubicBezTo>
                  <a:pt x="66" y="97"/>
                  <a:pt x="65" y="98"/>
                  <a:pt x="64" y="100"/>
                </a:cubicBezTo>
                <a:cubicBezTo>
                  <a:pt x="87" y="111"/>
                  <a:pt x="87" y="111"/>
                  <a:pt x="87" y="111"/>
                </a:cubicBezTo>
                <a:cubicBezTo>
                  <a:pt x="88" y="109"/>
                  <a:pt x="90" y="107"/>
                  <a:pt x="91" y="106"/>
                </a:cubicBezTo>
                <a:moveTo>
                  <a:pt x="86" y="83"/>
                </a:moveTo>
                <a:cubicBezTo>
                  <a:pt x="92" y="77"/>
                  <a:pt x="92" y="77"/>
                  <a:pt x="92" y="77"/>
                </a:cubicBezTo>
                <a:cubicBezTo>
                  <a:pt x="88" y="73"/>
                  <a:pt x="88" y="73"/>
                  <a:pt x="88" y="73"/>
                </a:cubicBezTo>
                <a:cubicBezTo>
                  <a:pt x="87" y="74"/>
                  <a:pt x="85" y="76"/>
                  <a:pt x="84" y="77"/>
                </a:cubicBezTo>
                <a:cubicBezTo>
                  <a:pt x="81" y="80"/>
                  <a:pt x="81" y="80"/>
                  <a:pt x="81" y="80"/>
                </a:cubicBezTo>
                <a:cubicBezTo>
                  <a:pt x="80" y="81"/>
                  <a:pt x="79" y="82"/>
                  <a:pt x="78" y="82"/>
                </a:cubicBezTo>
                <a:cubicBezTo>
                  <a:pt x="96" y="101"/>
                  <a:pt x="96" y="101"/>
                  <a:pt x="96" y="101"/>
                </a:cubicBezTo>
                <a:cubicBezTo>
                  <a:pt x="99" y="97"/>
                  <a:pt x="102" y="94"/>
                  <a:pt x="105" y="91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96" y="93"/>
                  <a:pt x="96" y="93"/>
                  <a:pt x="96" y="93"/>
                </a:cubicBezTo>
                <a:cubicBezTo>
                  <a:pt x="93" y="90"/>
                  <a:pt x="93" y="90"/>
                  <a:pt x="93" y="90"/>
                </a:cubicBezTo>
                <a:cubicBezTo>
                  <a:pt x="98" y="85"/>
                  <a:pt x="98" y="85"/>
                  <a:pt x="98" y="85"/>
                </a:cubicBezTo>
                <a:cubicBezTo>
                  <a:pt x="94" y="81"/>
                  <a:pt x="94" y="81"/>
                  <a:pt x="94" y="81"/>
                </a:cubicBezTo>
                <a:cubicBezTo>
                  <a:pt x="89" y="86"/>
                  <a:pt x="89" y="86"/>
                  <a:pt x="89" y="86"/>
                </a:cubicBezTo>
                <a:lnTo>
                  <a:pt x="86" y="83"/>
                </a:lnTo>
                <a:close/>
                <a:moveTo>
                  <a:pt x="104" y="74"/>
                </a:moveTo>
                <a:cubicBezTo>
                  <a:pt x="103" y="75"/>
                  <a:pt x="103" y="75"/>
                  <a:pt x="103" y="75"/>
                </a:cubicBezTo>
                <a:cubicBezTo>
                  <a:pt x="99" y="70"/>
                  <a:pt x="99" y="70"/>
                  <a:pt x="99" y="70"/>
                </a:cubicBezTo>
                <a:cubicBezTo>
                  <a:pt x="100" y="70"/>
                  <a:pt x="100" y="70"/>
                  <a:pt x="101" y="69"/>
                </a:cubicBezTo>
                <a:cubicBezTo>
                  <a:pt x="102" y="68"/>
                  <a:pt x="104" y="68"/>
                  <a:pt x="105" y="70"/>
                </a:cubicBezTo>
                <a:cubicBezTo>
                  <a:pt x="106" y="71"/>
                  <a:pt x="106" y="73"/>
                  <a:pt x="104" y="74"/>
                </a:cubicBezTo>
                <a:moveTo>
                  <a:pt x="110" y="73"/>
                </a:moveTo>
                <a:cubicBezTo>
                  <a:pt x="111" y="72"/>
                  <a:pt x="111" y="69"/>
                  <a:pt x="109" y="66"/>
                </a:cubicBezTo>
                <a:cubicBezTo>
                  <a:pt x="107" y="64"/>
                  <a:pt x="106" y="63"/>
                  <a:pt x="104" y="63"/>
                </a:cubicBezTo>
                <a:cubicBezTo>
                  <a:pt x="103" y="63"/>
                  <a:pt x="102" y="63"/>
                  <a:pt x="100" y="64"/>
                </a:cubicBezTo>
                <a:cubicBezTo>
                  <a:pt x="98" y="65"/>
                  <a:pt x="98" y="65"/>
                  <a:pt x="97" y="66"/>
                </a:cubicBezTo>
                <a:cubicBezTo>
                  <a:pt x="96" y="67"/>
                  <a:pt x="95" y="68"/>
                  <a:pt x="93" y="69"/>
                </a:cubicBezTo>
                <a:cubicBezTo>
                  <a:pt x="92" y="70"/>
                  <a:pt x="92" y="70"/>
                  <a:pt x="92" y="70"/>
                </a:cubicBezTo>
                <a:cubicBezTo>
                  <a:pt x="107" y="90"/>
                  <a:pt x="107" y="90"/>
                  <a:pt x="107" y="90"/>
                </a:cubicBezTo>
                <a:cubicBezTo>
                  <a:pt x="108" y="89"/>
                  <a:pt x="110" y="88"/>
                  <a:pt x="111" y="87"/>
                </a:cubicBezTo>
                <a:cubicBezTo>
                  <a:pt x="106" y="79"/>
                  <a:pt x="106" y="79"/>
                  <a:pt x="106" y="79"/>
                </a:cubicBezTo>
                <a:cubicBezTo>
                  <a:pt x="107" y="79"/>
                  <a:pt x="107" y="79"/>
                  <a:pt x="107" y="79"/>
                </a:cubicBezTo>
                <a:cubicBezTo>
                  <a:pt x="108" y="78"/>
                  <a:pt x="109" y="78"/>
                  <a:pt x="111" y="80"/>
                </a:cubicBezTo>
                <a:cubicBezTo>
                  <a:pt x="113" y="82"/>
                  <a:pt x="115" y="83"/>
                  <a:pt x="115" y="84"/>
                </a:cubicBezTo>
                <a:cubicBezTo>
                  <a:pt x="117" y="82"/>
                  <a:pt x="119" y="81"/>
                  <a:pt x="120" y="80"/>
                </a:cubicBezTo>
                <a:cubicBezTo>
                  <a:pt x="119" y="80"/>
                  <a:pt x="117" y="77"/>
                  <a:pt x="115" y="76"/>
                </a:cubicBezTo>
                <a:cubicBezTo>
                  <a:pt x="113" y="74"/>
                  <a:pt x="111" y="73"/>
                  <a:pt x="110" y="73"/>
                </a:cubicBezTo>
                <a:close/>
                <a:moveTo>
                  <a:pt x="118" y="58"/>
                </a:moveTo>
                <a:cubicBezTo>
                  <a:pt x="120" y="57"/>
                  <a:pt x="122" y="57"/>
                  <a:pt x="123" y="57"/>
                </a:cubicBezTo>
                <a:cubicBezTo>
                  <a:pt x="121" y="52"/>
                  <a:pt x="121" y="52"/>
                  <a:pt x="121" y="52"/>
                </a:cubicBezTo>
                <a:cubicBezTo>
                  <a:pt x="120" y="53"/>
                  <a:pt x="118" y="53"/>
                  <a:pt x="116" y="54"/>
                </a:cubicBezTo>
                <a:cubicBezTo>
                  <a:pt x="111" y="56"/>
                  <a:pt x="110" y="60"/>
                  <a:pt x="112" y="64"/>
                </a:cubicBezTo>
                <a:cubicBezTo>
                  <a:pt x="114" y="67"/>
                  <a:pt x="117" y="68"/>
                  <a:pt x="121" y="68"/>
                </a:cubicBezTo>
                <a:cubicBezTo>
                  <a:pt x="123" y="68"/>
                  <a:pt x="125" y="68"/>
                  <a:pt x="125" y="69"/>
                </a:cubicBezTo>
                <a:cubicBezTo>
                  <a:pt x="126" y="70"/>
                  <a:pt x="125" y="71"/>
                  <a:pt x="124" y="72"/>
                </a:cubicBezTo>
                <a:cubicBezTo>
                  <a:pt x="122" y="73"/>
                  <a:pt x="120" y="73"/>
                  <a:pt x="118" y="73"/>
                </a:cubicBezTo>
                <a:cubicBezTo>
                  <a:pt x="120" y="79"/>
                  <a:pt x="120" y="79"/>
                  <a:pt x="120" y="79"/>
                </a:cubicBezTo>
                <a:cubicBezTo>
                  <a:pt x="121" y="79"/>
                  <a:pt x="124" y="78"/>
                  <a:pt x="126" y="77"/>
                </a:cubicBezTo>
                <a:cubicBezTo>
                  <a:pt x="131" y="74"/>
                  <a:pt x="132" y="70"/>
                  <a:pt x="130" y="66"/>
                </a:cubicBezTo>
                <a:cubicBezTo>
                  <a:pt x="128" y="63"/>
                  <a:pt x="126" y="62"/>
                  <a:pt x="122" y="62"/>
                </a:cubicBezTo>
                <a:cubicBezTo>
                  <a:pt x="119" y="62"/>
                  <a:pt x="118" y="62"/>
                  <a:pt x="117" y="61"/>
                </a:cubicBezTo>
                <a:cubicBezTo>
                  <a:pt x="117" y="60"/>
                  <a:pt x="117" y="59"/>
                  <a:pt x="118" y="58"/>
                </a:cubicBezTo>
                <a:moveTo>
                  <a:pt x="141" y="70"/>
                </a:moveTo>
                <a:cubicBezTo>
                  <a:pt x="131" y="47"/>
                  <a:pt x="131" y="47"/>
                  <a:pt x="131" y="47"/>
                </a:cubicBezTo>
                <a:cubicBezTo>
                  <a:pt x="126" y="49"/>
                  <a:pt x="126" y="49"/>
                  <a:pt x="126" y="49"/>
                </a:cubicBezTo>
                <a:cubicBezTo>
                  <a:pt x="136" y="72"/>
                  <a:pt x="136" y="72"/>
                  <a:pt x="136" y="72"/>
                </a:cubicBezTo>
                <a:cubicBezTo>
                  <a:pt x="137" y="71"/>
                  <a:pt x="139" y="71"/>
                  <a:pt x="141" y="70"/>
                </a:cubicBezTo>
                <a:moveTo>
                  <a:pt x="152" y="66"/>
                </a:moveTo>
                <a:cubicBezTo>
                  <a:pt x="146" y="47"/>
                  <a:pt x="146" y="47"/>
                  <a:pt x="146" y="47"/>
                </a:cubicBezTo>
                <a:cubicBezTo>
                  <a:pt x="151" y="46"/>
                  <a:pt x="151" y="46"/>
                  <a:pt x="151" y="46"/>
                </a:cubicBezTo>
                <a:cubicBezTo>
                  <a:pt x="149" y="41"/>
                  <a:pt x="149" y="41"/>
                  <a:pt x="149" y="41"/>
                </a:cubicBezTo>
                <a:cubicBezTo>
                  <a:pt x="148" y="41"/>
                  <a:pt x="147" y="41"/>
                  <a:pt x="146" y="41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7" y="45"/>
                  <a:pt x="135" y="45"/>
                  <a:pt x="134" y="45"/>
                </a:cubicBezTo>
                <a:cubicBezTo>
                  <a:pt x="136" y="51"/>
                  <a:pt x="136" y="51"/>
                  <a:pt x="136" y="51"/>
                </a:cubicBezTo>
                <a:cubicBezTo>
                  <a:pt x="141" y="49"/>
                  <a:pt x="141" y="49"/>
                  <a:pt x="141" y="49"/>
                </a:cubicBezTo>
                <a:cubicBezTo>
                  <a:pt x="147" y="68"/>
                  <a:pt x="147" y="68"/>
                  <a:pt x="147" y="68"/>
                </a:cubicBezTo>
                <a:cubicBezTo>
                  <a:pt x="149" y="67"/>
                  <a:pt x="150" y="66"/>
                  <a:pt x="152" y="66"/>
                </a:cubicBezTo>
                <a:moveTo>
                  <a:pt x="167" y="52"/>
                </a:moveTo>
                <a:cubicBezTo>
                  <a:pt x="171" y="36"/>
                  <a:pt x="171" y="36"/>
                  <a:pt x="171" y="36"/>
                </a:cubicBezTo>
                <a:cubicBezTo>
                  <a:pt x="169" y="37"/>
                  <a:pt x="167" y="37"/>
                  <a:pt x="165" y="37"/>
                </a:cubicBezTo>
                <a:cubicBezTo>
                  <a:pt x="165" y="37"/>
                  <a:pt x="165" y="37"/>
                  <a:pt x="165" y="37"/>
                </a:cubicBezTo>
                <a:cubicBezTo>
                  <a:pt x="164" y="43"/>
                  <a:pt x="164" y="43"/>
                  <a:pt x="164" y="43"/>
                </a:cubicBezTo>
                <a:cubicBezTo>
                  <a:pt x="164" y="45"/>
                  <a:pt x="164" y="46"/>
                  <a:pt x="164" y="48"/>
                </a:cubicBezTo>
                <a:cubicBezTo>
                  <a:pt x="164" y="48"/>
                  <a:pt x="164" y="48"/>
                  <a:pt x="164" y="48"/>
                </a:cubicBezTo>
                <a:cubicBezTo>
                  <a:pt x="163" y="47"/>
                  <a:pt x="162" y="45"/>
                  <a:pt x="161" y="44"/>
                </a:cubicBezTo>
                <a:cubicBezTo>
                  <a:pt x="159" y="38"/>
                  <a:pt x="159" y="38"/>
                  <a:pt x="159" y="38"/>
                </a:cubicBezTo>
                <a:cubicBezTo>
                  <a:pt x="157" y="39"/>
                  <a:pt x="157" y="39"/>
                  <a:pt x="157" y="39"/>
                </a:cubicBezTo>
                <a:cubicBezTo>
                  <a:pt x="156" y="39"/>
                  <a:pt x="154" y="39"/>
                  <a:pt x="153" y="40"/>
                </a:cubicBezTo>
                <a:cubicBezTo>
                  <a:pt x="162" y="53"/>
                  <a:pt x="162" y="53"/>
                  <a:pt x="162" y="53"/>
                </a:cubicBezTo>
                <a:cubicBezTo>
                  <a:pt x="163" y="63"/>
                  <a:pt x="163" y="63"/>
                  <a:pt x="163" y="63"/>
                </a:cubicBezTo>
                <a:cubicBezTo>
                  <a:pt x="165" y="63"/>
                  <a:pt x="167" y="62"/>
                  <a:pt x="169" y="62"/>
                </a:cubicBezTo>
                <a:lnTo>
                  <a:pt x="167" y="52"/>
                </a:lnTo>
                <a:close/>
                <a:moveTo>
                  <a:pt x="188" y="60"/>
                </a:moveTo>
                <a:cubicBezTo>
                  <a:pt x="186" y="58"/>
                  <a:pt x="185" y="53"/>
                  <a:pt x="184" y="48"/>
                </a:cubicBezTo>
                <a:cubicBezTo>
                  <a:pt x="184" y="42"/>
                  <a:pt x="185" y="38"/>
                  <a:pt x="186" y="35"/>
                </a:cubicBezTo>
                <a:cubicBezTo>
                  <a:pt x="185" y="35"/>
                  <a:pt x="184" y="35"/>
                  <a:pt x="182" y="36"/>
                </a:cubicBezTo>
                <a:cubicBezTo>
                  <a:pt x="181" y="38"/>
                  <a:pt x="180" y="42"/>
                  <a:pt x="180" y="48"/>
                </a:cubicBezTo>
                <a:cubicBezTo>
                  <a:pt x="180" y="54"/>
                  <a:pt x="182" y="58"/>
                  <a:pt x="184" y="61"/>
                </a:cubicBezTo>
                <a:cubicBezTo>
                  <a:pt x="184" y="61"/>
                  <a:pt x="185" y="60"/>
                  <a:pt x="185" y="60"/>
                </a:cubicBezTo>
                <a:lnTo>
                  <a:pt x="188" y="60"/>
                </a:lnTo>
                <a:close/>
                <a:moveTo>
                  <a:pt x="200" y="44"/>
                </a:moveTo>
                <a:cubicBezTo>
                  <a:pt x="200" y="46"/>
                  <a:pt x="199" y="47"/>
                  <a:pt x="197" y="47"/>
                </a:cubicBezTo>
                <a:cubicBezTo>
                  <a:pt x="196" y="47"/>
                  <a:pt x="196" y="47"/>
                  <a:pt x="195" y="47"/>
                </a:cubicBezTo>
                <a:cubicBezTo>
                  <a:pt x="196" y="41"/>
                  <a:pt x="196" y="41"/>
                  <a:pt x="196" y="41"/>
                </a:cubicBezTo>
                <a:cubicBezTo>
                  <a:pt x="196" y="41"/>
                  <a:pt x="197" y="40"/>
                  <a:pt x="197" y="41"/>
                </a:cubicBezTo>
                <a:cubicBezTo>
                  <a:pt x="199" y="41"/>
                  <a:pt x="200" y="42"/>
                  <a:pt x="200" y="44"/>
                </a:cubicBezTo>
                <a:moveTo>
                  <a:pt x="203" y="50"/>
                </a:moveTo>
                <a:cubicBezTo>
                  <a:pt x="205" y="49"/>
                  <a:pt x="205" y="47"/>
                  <a:pt x="206" y="44"/>
                </a:cubicBezTo>
                <a:cubicBezTo>
                  <a:pt x="206" y="41"/>
                  <a:pt x="205" y="39"/>
                  <a:pt x="204" y="38"/>
                </a:cubicBezTo>
                <a:cubicBezTo>
                  <a:pt x="202" y="36"/>
                  <a:pt x="200" y="36"/>
                  <a:pt x="198" y="36"/>
                </a:cubicBezTo>
                <a:cubicBezTo>
                  <a:pt x="194" y="35"/>
                  <a:pt x="192" y="35"/>
                  <a:pt x="191" y="36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89" y="60"/>
                  <a:pt x="189" y="60"/>
                  <a:pt x="189" y="60"/>
                </a:cubicBezTo>
                <a:cubicBezTo>
                  <a:pt x="191" y="60"/>
                  <a:pt x="193" y="60"/>
                  <a:pt x="195" y="61"/>
                </a:cubicBezTo>
                <a:cubicBezTo>
                  <a:pt x="195" y="52"/>
                  <a:pt x="195" y="52"/>
                  <a:pt x="195" y="52"/>
                </a:cubicBezTo>
                <a:cubicBezTo>
                  <a:pt x="195" y="52"/>
                  <a:pt x="196" y="52"/>
                  <a:pt x="196" y="52"/>
                </a:cubicBezTo>
                <a:cubicBezTo>
                  <a:pt x="199" y="53"/>
                  <a:pt x="202" y="52"/>
                  <a:pt x="203" y="50"/>
                </a:cubicBezTo>
                <a:moveTo>
                  <a:pt x="222" y="44"/>
                </a:moveTo>
                <a:cubicBezTo>
                  <a:pt x="223" y="39"/>
                  <a:pt x="223" y="39"/>
                  <a:pt x="223" y="39"/>
                </a:cubicBezTo>
                <a:cubicBezTo>
                  <a:pt x="221" y="39"/>
                  <a:pt x="220" y="38"/>
                  <a:pt x="219" y="38"/>
                </a:cubicBezTo>
                <a:cubicBezTo>
                  <a:pt x="214" y="37"/>
                  <a:pt x="214" y="37"/>
                  <a:pt x="214" y="37"/>
                </a:cubicBezTo>
                <a:cubicBezTo>
                  <a:pt x="212" y="37"/>
                  <a:pt x="211" y="37"/>
                  <a:pt x="210" y="37"/>
                </a:cubicBezTo>
                <a:cubicBezTo>
                  <a:pt x="205" y="61"/>
                  <a:pt x="205" y="61"/>
                  <a:pt x="205" y="61"/>
                </a:cubicBezTo>
                <a:cubicBezTo>
                  <a:pt x="210" y="62"/>
                  <a:pt x="214" y="63"/>
                  <a:pt x="219" y="64"/>
                </a:cubicBezTo>
                <a:cubicBezTo>
                  <a:pt x="220" y="58"/>
                  <a:pt x="220" y="58"/>
                  <a:pt x="220" y="58"/>
                </a:cubicBezTo>
                <a:cubicBezTo>
                  <a:pt x="212" y="57"/>
                  <a:pt x="212" y="57"/>
                  <a:pt x="212" y="57"/>
                </a:cubicBezTo>
                <a:cubicBezTo>
                  <a:pt x="212" y="52"/>
                  <a:pt x="212" y="52"/>
                  <a:pt x="212" y="52"/>
                </a:cubicBezTo>
                <a:cubicBezTo>
                  <a:pt x="220" y="54"/>
                  <a:pt x="220" y="54"/>
                  <a:pt x="220" y="54"/>
                </a:cubicBezTo>
                <a:cubicBezTo>
                  <a:pt x="220" y="48"/>
                  <a:pt x="220" y="48"/>
                  <a:pt x="220" y="48"/>
                </a:cubicBezTo>
                <a:cubicBezTo>
                  <a:pt x="213" y="47"/>
                  <a:pt x="213" y="47"/>
                  <a:pt x="213" y="47"/>
                </a:cubicBezTo>
                <a:cubicBezTo>
                  <a:pt x="214" y="43"/>
                  <a:pt x="214" y="43"/>
                  <a:pt x="214" y="43"/>
                </a:cubicBezTo>
                <a:lnTo>
                  <a:pt x="222" y="44"/>
                </a:lnTo>
                <a:close/>
                <a:moveTo>
                  <a:pt x="226" y="66"/>
                </a:moveTo>
                <a:cubicBezTo>
                  <a:pt x="233" y="42"/>
                  <a:pt x="233" y="42"/>
                  <a:pt x="233" y="42"/>
                </a:cubicBezTo>
                <a:cubicBezTo>
                  <a:pt x="231" y="41"/>
                  <a:pt x="229" y="41"/>
                  <a:pt x="227" y="40"/>
                </a:cubicBezTo>
                <a:cubicBezTo>
                  <a:pt x="221" y="64"/>
                  <a:pt x="221" y="64"/>
                  <a:pt x="221" y="64"/>
                </a:cubicBezTo>
                <a:cubicBezTo>
                  <a:pt x="222" y="65"/>
                  <a:pt x="224" y="65"/>
                  <a:pt x="226" y="66"/>
                </a:cubicBezTo>
                <a:moveTo>
                  <a:pt x="241" y="60"/>
                </a:moveTo>
                <a:cubicBezTo>
                  <a:pt x="252" y="49"/>
                  <a:pt x="252" y="49"/>
                  <a:pt x="252" y="49"/>
                </a:cubicBezTo>
                <a:cubicBezTo>
                  <a:pt x="250" y="48"/>
                  <a:pt x="248" y="47"/>
                  <a:pt x="247" y="46"/>
                </a:cubicBezTo>
                <a:cubicBezTo>
                  <a:pt x="243" y="51"/>
                  <a:pt x="243" y="51"/>
                  <a:pt x="243" y="51"/>
                </a:cubicBezTo>
                <a:cubicBezTo>
                  <a:pt x="242" y="53"/>
                  <a:pt x="241" y="54"/>
                  <a:pt x="240" y="55"/>
                </a:cubicBezTo>
                <a:cubicBezTo>
                  <a:pt x="240" y="55"/>
                  <a:pt x="240" y="55"/>
                  <a:pt x="240" y="55"/>
                </a:cubicBezTo>
                <a:cubicBezTo>
                  <a:pt x="240" y="53"/>
                  <a:pt x="240" y="52"/>
                  <a:pt x="240" y="50"/>
                </a:cubicBezTo>
                <a:cubicBezTo>
                  <a:pt x="241" y="44"/>
                  <a:pt x="241" y="44"/>
                  <a:pt x="241" y="44"/>
                </a:cubicBezTo>
                <a:cubicBezTo>
                  <a:pt x="240" y="44"/>
                  <a:pt x="240" y="44"/>
                  <a:pt x="240" y="44"/>
                </a:cubicBezTo>
                <a:cubicBezTo>
                  <a:pt x="238" y="43"/>
                  <a:pt x="237" y="43"/>
                  <a:pt x="235" y="42"/>
                </a:cubicBezTo>
                <a:cubicBezTo>
                  <a:pt x="236" y="58"/>
                  <a:pt x="236" y="58"/>
                  <a:pt x="236" y="58"/>
                </a:cubicBezTo>
                <a:cubicBezTo>
                  <a:pt x="232" y="68"/>
                  <a:pt x="232" y="68"/>
                  <a:pt x="232" y="68"/>
                </a:cubicBezTo>
                <a:cubicBezTo>
                  <a:pt x="234" y="68"/>
                  <a:pt x="235" y="69"/>
                  <a:pt x="237" y="70"/>
                </a:cubicBezTo>
                <a:lnTo>
                  <a:pt x="241" y="60"/>
                </a:lnTo>
                <a:close/>
                <a:moveTo>
                  <a:pt x="258" y="57"/>
                </a:moveTo>
                <a:cubicBezTo>
                  <a:pt x="258" y="58"/>
                  <a:pt x="257" y="60"/>
                  <a:pt x="257" y="62"/>
                </a:cubicBezTo>
                <a:cubicBezTo>
                  <a:pt x="255" y="66"/>
                  <a:pt x="255" y="66"/>
                  <a:pt x="255" y="66"/>
                </a:cubicBezTo>
                <a:cubicBezTo>
                  <a:pt x="252" y="64"/>
                  <a:pt x="252" y="64"/>
                  <a:pt x="252" y="64"/>
                </a:cubicBezTo>
                <a:cubicBezTo>
                  <a:pt x="255" y="61"/>
                  <a:pt x="255" y="61"/>
                  <a:pt x="255" y="61"/>
                </a:cubicBezTo>
                <a:cubicBezTo>
                  <a:pt x="256" y="60"/>
                  <a:pt x="257" y="58"/>
                  <a:pt x="258" y="57"/>
                </a:cubicBezTo>
                <a:close/>
                <a:moveTo>
                  <a:pt x="257" y="80"/>
                </a:moveTo>
                <a:cubicBezTo>
                  <a:pt x="264" y="54"/>
                  <a:pt x="264" y="54"/>
                  <a:pt x="264" y="54"/>
                </a:cubicBezTo>
                <a:cubicBezTo>
                  <a:pt x="262" y="53"/>
                  <a:pt x="259" y="52"/>
                  <a:pt x="257" y="51"/>
                </a:cubicBezTo>
                <a:cubicBezTo>
                  <a:pt x="240" y="71"/>
                  <a:pt x="240" y="71"/>
                  <a:pt x="240" y="71"/>
                </a:cubicBezTo>
                <a:cubicBezTo>
                  <a:pt x="242" y="71"/>
                  <a:pt x="244" y="72"/>
                  <a:pt x="246" y="73"/>
                </a:cubicBezTo>
                <a:cubicBezTo>
                  <a:pt x="249" y="69"/>
                  <a:pt x="249" y="69"/>
                  <a:pt x="249" y="69"/>
                </a:cubicBezTo>
                <a:cubicBezTo>
                  <a:pt x="254" y="71"/>
                  <a:pt x="254" y="71"/>
                  <a:pt x="254" y="71"/>
                </a:cubicBezTo>
                <a:cubicBezTo>
                  <a:pt x="252" y="77"/>
                  <a:pt x="252" y="77"/>
                  <a:pt x="252" y="77"/>
                </a:cubicBezTo>
                <a:cubicBezTo>
                  <a:pt x="254" y="77"/>
                  <a:pt x="256" y="78"/>
                  <a:pt x="257" y="80"/>
                </a:cubicBezTo>
                <a:moveTo>
                  <a:pt x="272" y="91"/>
                </a:moveTo>
                <a:cubicBezTo>
                  <a:pt x="287" y="70"/>
                  <a:pt x="287" y="70"/>
                  <a:pt x="287" y="70"/>
                </a:cubicBezTo>
                <a:cubicBezTo>
                  <a:pt x="286" y="69"/>
                  <a:pt x="285" y="68"/>
                  <a:pt x="283" y="67"/>
                </a:cubicBezTo>
                <a:cubicBezTo>
                  <a:pt x="280" y="72"/>
                  <a:pt x="280" y="72"/>
                  <a:pt x="280" y="72"/>
                </a:cubicBezTo>
                <a:cubicBezTo>
                  <a:pt x="277" y="75"/>
                  <a:pt x="276" y="78"/>
                  <a:pt x="274" y="81"/>
                </a:cubicBezTo>
                <a:cubicBezTo>
                  <a:pt x="274" y="81"/>
                  <a:pt x="274" y="81"/>
                  <a:pt x="274" y="81"/>
                </a:cubicBezTo>
                <a:cubicBezTo>
                  <a:pt x="275" y="78"/>
                  <a:pt x="276" y="74"/>
                  <a:pt x="276" y="72"/>
                </a:cubicBezTo>
                <a:cubicBezTo>
                  <a:pt x="278" y="64"/>
                  <a:pt x="278" y="64"/>
                  <a:pt x="278" y="64"/>
                </a:cubicBezTo>
                <a:cubicBezTo>
                  <a:pt x="277" y="62"/>
                  <a:pt x="275" y="61"/>
                  <a:pt x="273" y="60"/>
                </a:cubicBezTo>
                <a:cubicBezTo>
                  <a:pt x="258" y="80"/>
                  <a:pt x="258" y="80"/>
                  <a:pt x="258" y="80"/>
                </a:cubicBezTo>
                <a:cubicBezTo>
                  <a:pt x="260" y="81"/>
                  <a:pt x="261" y="82"/>
                  <a:pt x="262" y="83"/>
                </a:cubicBezTo>
                <a:cubicBezTo>
                  <a:pt x="266" y="78"/>
                  <a:pt x="266" y="78"/>
                  <a:pt x="266" y="78"/>
                </a:cubicBezTo>
                <a:cubicBezTo>
                  <a:pt x="268" y="75"/>
                  <a:pt x="271" y="72"/>
                  <a:pt x="272" y="69"/>
                </a:cubicBezTo>
                <a:cubicBezTo>
                  <a:pt x="273" y="69"/>
                  <a:pt x="273" y="69"/>
                  <a:pt x="273" y="69"/>
                </a:cubicBezTo>
                <a:cubicBezTo>
                  <a:pt x="271" y="72"/>
                  <a:pt x="271" y="76"/>
                  <a:pt x="270" y="78"/>
                </a:cubicBezTo>
                <a:cubicBezTo>
                  <a:pt x="268" y="87"/>
                  <a:pt x="268" y="87"/>
                  <a:pt x="268" y="87"/>
                </a:cubicBezTo>
                <a:cubicBezTo>
                  <a:pt x="269" y="88"/>
                  <a:pt x="271" y="89"/>
                  <a:pt x="272" y="91"/>
                </a:cubicBezTo>
                <a:moveTo>
                  <a:pt x="299" y="90"/>
                </a:moveTo>
                <a:cubicBezTo>
                  <a:pt x="303" y="87"/>
                  <a:pt x="303" y="87"/>
                  <a:pt x="303" y="87"/>
                </a:cubicBezTo>
                <a:cubicBezTo>
                  <a:pt x="303" y="86"/>
                  <a:pt x="302" y="84"/>
                  <a:pt x="300" y="82"/>
                </a:cubicBezTo>
                <a:cubicBezTo>
                  <a:pt x="295" y="77"/>
                  <a:pt x="288" y="76"/>
                  <a:pt x="282" y="83"/>
                </a:cubicBezTo>
                <a:cubicBezTo>
                  <a:pt x="280" y="85"/>
                  <a:pt x="278" y="88"/>
                  <a:pt x="278" y="91"/>
                </a:cubicBezTo>
                <a:cubicBezTo>
                  <a:pt x="278" y="94"/>
                  <a:pt x="279" y="96"/>
                  <a:pt x="282" y="99"/>
                </a:cubicBezTo>
                <a:cubicBezTo>
                  <a:pt x="284" y="101"/>
                  <a:pt x="286" y="103"/>
                  <a:pt x="288" y="103"/>
                </a:cubicBezTo>
                <a:cubicBezTo>
                  <a:pt x="297" y="94"/>
                  <a:pt x="297" y="94"/>
                  <a:pt x="297" y="94"/>
                </a:cubicBezTo>
                <a:cubicBezTo>
                  <a:pt x="292" y="88"/>
                  <a:pt x="292" y="88"/>
                  <a:pt x="292" y="88"/>
                </a:cubicBezTo>
                <a:cubicBezTo>
                  <a:pt x="288" y="92"/>
                  <a:pt x="288" y="92"/>
                  <a:pt x="288" y="92"/>
                </a:cubicBezTo>
                <a:cubicBezTo>
                  <a:pt x="290" y="94"/>
                  <a:pt x="290" y="94"/>
                  <a:pt x="290" y="94"/>
                </a:cubicBezTo>
                <a:cubicBezTo>
                  <a:pt x="287" y="97"/>
                  <a:pt x="287" y="97"/>
                  <a:pt x="287" y="97"/>
                </a:cubicBezTo>
                <a:cubicBezTo>
                  <a:pt x="286" y="97"/>
                  <a:pt x="286" y="96"/>
                  <a:pt x="285" y="96"/>
                </a:cubicBezTo>
                <a:cubicBezTo>
                  <a:pt x="283" y="94"/>
                  <a:pt x="283" y="90"/>
                  <a:pt x="286" y="87"/>
                </a:cubicBezTo>
                <a:cubicBezTo>
                  <a:pt x="290" y="83"/>
                  <a:pt x="294" y="83"/>
                  <a:pt x="296" y="86"/>
                </a:cubicBezTo>
                <a:cubicBezTo>
                  <a:pt x="298" y="87"/>
                  <a:pt x="298" y="89"/>
                  <a:pt x="299" y="90"/>
                </a:cubicBezTo>
                <a:moveTo>
                  <a:pt x="311" y="119"/>
                </a:moveTo>
                <a:cubicBezTo>
                  <a:pt x="322" y="111"/>
                  <a:pt x="322" y="111"/>
                  <a:pt x="322" y="111"/>
                </a:cubicBezTo>
                <a:cubicBezTo>
                  <a:pt x="321" y="110"/>
                  <a:pt x="321" y="108"/>
                  <a:pt x="320" y="107"/>
                </a:cubicBezTo>
                <a:cubicBezTo>
                  <a:pt x="320" y="107"/>
                  <a:pt x="320" y="107"/>
                  <a:pt x="320" y="107"/>
                </a:cubicBezTo>
                <a:cubicBezTo>
                  <a:pt x="308" y="115"/>
                  <a:pt x="308" y="115"/>
                  <a:pt x="308" y="115"/>
                </a:cubicBezTo>
                <a:cubicBezTo>
                  <a:pt x="304" y="117"/>
                  <a:pt x="302" y="117"/>
                  <a:pt x="301" y="115"/>
                </a:cubicBezTo>
                <a:cubicBezTo>
                  <a:pt x="300" y="114"/>
                  <a:pt x="301" y="112"/>
                  <a:pt x="304" y="109"/>
                </a:cubicBezTo>
                <a:cubicBezTo>
                  <a:pt x="316" y="101"/>
                  <a:pt x="316" y="101"/>
                  <a:pt x="316" y="101"/>
                </a:cubicBezTo>
                <a:cubicBezTo>
                  <a:pt x="315" y="100"/>
                  <a:pt x="314" y="98"/>
                  <a:pt x="313" y="97"/>
                </a:cubicBezTo>
                <a:cubicBezTo>
                  <a:pt x="302" y="104"/>
                  <a:pt x="302" y="104"/>
                  <a:pt x="302" y="104"/>
                </a:cubicBezTo>
                <a:cubicBezTo>
                  <a:pt x="295" y="109"/>
                  <a:pt x="294" y="113"/>
                  <a:pt x="297" y="118"/>
                </a:cubicBezTo>
                <a:cubicBezTo>
                  <a:pt x="300" y="123"/>
                  <a:pt x="305" y="123"/>
                  <a:pt x="311" y="119"/>
                </a:cubicBezTo>
                <a:moveTo>
                  <a:pt x="310" y="142"/>
                </a:moveTo>
                <a:cubicBezTo>
                  <a:pt x="332" y="132"/>
                  <a:pt x="332" y="132"/>
                  <a:pt x="332" y="132"/>
                </a:cubicBezTo>
                <a:cubicBezTo>
                  <a:pt x="332" y="130"/>
                  <a:pt x="331" y="129"/>
                  <a:pt x="331" y="127"/>
                </a:cubicBezTo>
                <a:cubicBezTo>
                  <a:pt x="325" y="130"/>
                  <a:pt x="325" y="130"/>
                  <a:pt x="325" y="130"/>
                </a:cubicBezTo>
                <a:cubicBezTo>
                  <a:pt x="322" y="131"/>
                  <a:pt x="319" y="133"/>
                  <a:pt x="316" y="135"/>
                </a:cubicBezTo>
                <a:cubicBezTo>
                  <a:pt x="316" y="135"/>
                  <a:pt x="316" y="135"/>
                  <a:pt x="316" y="135"/>
                </a:cubicBezTo>
                <a:cubicBezTo>
                  <a:pt x="318" y="133"/>
                  <a:pt x="320" y="130"/>
                  <a:pt x="322" y="128"/>
                </a:cubicBezTo>
                <a:cubicBezTo>
                  <a:pt x="328" y="122"/>
                  <a:pt x="328" y="122"/>
                  <a:pt x="328" y="122"/>
                </a:cubicBezTo>
                <a:cubicBezTo>
                  <a:pt x="327" y="120"/>
                  <a:pt x="326" y="118"/>
                  <a:pt x="325" y="116"/>
                </a:cubicBezTo>
                <a:cubicBezTo>
                  <a:pt x="302" y="127"/>
                  <a:pt x="302" y="127"/>
                  <a:pt x="302" y="127"/>
                </a:cubicBezTo>
                <a:cubicBezTo>
                  <a:pt x="303" y="128"/>
                  <a:pt x="304" y="130"/>
                  <a:pt x="305" y="131"/>
                </a:cubicBezTo>
                <a:cubicBezTo>
                  <a:pt x="310" y="129"/>
                  <a:pt x="310" y="129"/>
                  <a:pt x="310" y="129"/>
                </a:cubicBezTo>
                <a:cubicBezTo>
                  <a:pt x="314" y="127"/>
                  <a:pt x="317" y="125"/>
                  <a:pt x="320" y="124"/>
                </a:cubicBezTo>
                <a:cubicBezTo>
                  <a:pt x="320" y="124"/>
                  <a:pt x="320" y="124"/>
                  <a:pt x="320" y="124"/>
                </a:cubicBezTo>
                <a:cubicBezTo>
                  <a:pt x="318" y="126"/>
                  <a:pt x="315" y="128"/>
                  <a:pt x="313" y="131"/>
                </a:cubicBezTo>
                <a:cubicBezTo>
                  <a:pt x="308" y="137"/>
                  <a:pt x="308" y="137"/>
                  <a:pt x="308" y="137"/>
                </a:cubicBezTo>
                <a:cubicBezTo>
                  <a:pt x="308" y="139"/>
                  <a:pt x="309" y="141"/>
                  <a:pt x="310" y="142"/>
                </a:cubicBezTo>
                <a:moveTo>
                  <a:pt x="312" y="150"/>
                </a:moveTo>
                <a:cubicBezTo>
                  <a:pt x="336" y="142"/>
                  <a:pt x="336" y="142"/>
                  <a:pt x="336" y="142"/>
                </a:cubicBezTo>
                <a:cubicBezTo>
                  <a:pt x="335" y="140"/>
                  <a:pt x="335" y="138"/>
                  <a:pt x="334" y="136"/>
                </a:cubicBezTo>
                <a:cubicBezTo>
                  <a:pt x="311" y="145"/>
                  <a:pt x="311" y="145"/>
                  <a:pt x="311" y="145"/>
                </a:cubicBezTo>
                <a:cubicBezTo>
                  <a:pt x="311" y="146"/>
                  <a:pt x="312" y="148"/>
                  <a:pt x="312" y="150"/>
                </a:cubicBezTo>
                <a:moveTo>
                  <a:pt x="316" y="162"/>
                </a:moveTo>
                <a:cubicBezTo>
                  <a:pt x="341" y="163"/>
                  <a:pt x="341" y="163"/>
                  <a:pt x="341" y="163"/>
                </a:cubicBezTo>
                <a:cubicBezTo>
                  <a:pt x="341" y="161"/>
                  <a:pt x="341" y="159"/>
                  <a:pt x="340" y="157"/>
                </a:cubicBezTo>
                <a:cubicBezTo>
                  <a:pt x="330" y="157"/>
                  <a:pt x="330" y="157"/>
                  <a:pt x="330" y="157"/>
                </a:cubicBezTo>
                <a:cubicBezTo>
                  <a:pt x="327" y="158"/>
                  <a:pt x="324" y="158"/>
                  <a:pt x="321" y="158"/>
                </a:cubicBezTo>
                <a:cubicBezTo>
                  <a:pt x="321" y="158"/>
                  <a:pt x="321" y="158"/>
                  <a:pt x="321" y="158"/>
                </a:cubicBezTo>
                <a:cubicBezTo>
                  <a:pt x="324" y="157"/>
                  <a:pt x="327" y="155"/>
                  <a:pt x="329" y="154"/>
                </a:cubicBezTo>
                <a:cubicBezTo>
                  <a:pt x="338" y="150"/>
                  <a:pt x="338" y="150"/>
                  <a:pt x="338" y="150"/>
                </a:cubicBezTo>
                <a:cubicBezTo>
                  <a:pt x="338" y="149"/>
                  <a:pt x="338" y="149"/>
                  <a:pt x="338" y="149"/>
                </a:cubicBezTo>
                <a:cubicBezTo>
                  <a:pt x="338" y="147"/>
                  <a:pt x="337" y="146"/>
                  <a:pt x="337" y="144"/>
                </a:cubicBezTo>
                <a:cubicBezTo>
                  <a:pt x="314" y="156"/>
                  <a:pt x="314" y="156"/>
                  <a:pt x="314" y="156"/>
                </a:cubicBezTo>
                <a:cubicBezTo>
                  <a:pt x="315" y="158"/>
                  <a:pt x="315" y="160"/>
                  <a:pt x="316" y="162"/>
                </a:cubicBezTo>
                <a:moveTo>
                  <a:pt x="338" y="180"/>
                </a:moveTo>
                <a:cubicBezTo>
                  <a:pt x="343" y="179"/>
                  <a:pt x="343" y="179"/>
                  <a:pt x="343" y="179"/>
                </a:cubicBezTo>
                <a:cubicBezTo>
                  <a:pt x="343" y="178"/>
                  <a:pt x="343" y="176"/>
                  <a:pt x="343" y="174"/>
                </a:cubicBezTo>
                <a:cubicBezTo>
                  <a:pt x="343" y="170"/>
                  <a:pt x="343" y="170"/>
                  <a:pt x="343" y="170"/>
                </a:cubicBezTo>
                <a:cubicBezTo>
                  <a:pt x="342" y="169"/>
                  <a:pt x="342" y="167"/>
                  <a:pt x="342" y="166"/>
                </a:cubicBezTo>
                <a:cubicBezTo>
                  <a:pt x="317" y="169"/>
                  <a:pt x="317" y="169"/>
                  <a:pt x="317" y="169"/>
                </a:cubicBezTo>
                <a:cubicBezTo>
                  <a:pt x="318" y="173"/>
                  <a:pt x="318" y="178"/>
                  <a:pt x="319" y="182"/>
                </a:cubicBezTo>
                <a:cubicBezTo>
                  <a:pt x="324" y="182"/>
                  <a:pt x="324" y="182"/>
                  <a:pt x="324" y="182"/>
                </a:cubicBezTo>
                <a:cubicBezTo>
                  <a:pt x="323" y="174"/>
                  <a:pt x="323" y="174"/>
                  <a:pt x="323" y="174"/>
                </a:cubicBezTo>
                <a:cubicBezTo>
                  <a:pt x="328" y="173"/>
                  <a:pt x="328" y="173"/>
                  <a:pt x="328" y="173"/>
                </a:cubicBezTo>
                <a:cubicBezTo>
                  <a:pt x="328" y="180"/>
                  <a:pt x="328" y="180"/>
                  <a:pt x="328" y="180"/>
                </a:cubicBezTo>
                <a:cubicBezTo>
                  <a:pt x="334" y="180"/>
                  <a:pt x="334" y="180"/>
                  <a:pt x="334" y="180"/>
                </a:cubicBezTo>
                <a:cubicBezTo>
                  <a:pt x="333" y="173"/>
                  <a:pt x="333" y="173"/>
                  <a:pt x="333" y="173"/>
                </a:cubicBezTo>
                <a:cubicBezTo>
                  <a:pt x="337" y="172"/>
                  <a:pt x="337" y="172"/>
                  <a:pt x="337" y="172"/>
                </a:cubicBezTo>
                <a:lnTo>
                  <a:pt x="338" y="180"/>
                </a:lnTo>
                <a:close/>
                <a:moveTo>
                  <a:pt x="339" y="192"/>
                </a:moveTo>
                <a:cubicBezTo>
                  <a:pt x="339" y="194"/>
                  <a:pt x="338" y="195"/>
                  <a:pt x="336" y="195"/>
                </a:cubicBezTo>
                <a:cubicBezTo>
                  <a:pt x="334" y="195"/>
                  <a:pt x="333" y="194"/>
                  <a:pt x="333" y="192"/>
                </a:cubicBezTo>
                <a:cubicBezTo>
                  <a:pt x="333" y="190"/>
                  <a:pt x="333" y="190"/>
                  <a:pt x="333" y="190"/>
                </a:cubicBezTo>
                <a:cubicBezTo>
                  <a:pt x="339" y="190"/>
                  <a:pt x="339" y="190"/>
                  <a:pt x="339" y="190"/>
                </a:cubicBezTo>
                <a:cubicBezTo>
                  <a:pt x="339" y="191"/>
                  <a:pt x="339" y="191"/>
                  <a:pt x="339" y="192"/>
                </a:cubicBezTo>
                <a:moveTo>
                  <a:pt x="342" y="198"/>
                </a:moveTo>
                <a:cubicBezTo>
                  <a:pt x="343" y="197"/>
                  <a:pt x="344" y="197"/>
                  <a:pt x="344" y="195"/>
                </a:cubicBezTo>
                <a:cubicBezTo>
                  <a:pt x="344" y="193"/>
                  <a:pt x="344" y="193"/>
                  <a:pt x="344" y="192"/>
                </a:cubicBezTo>
                <a:cubicBezTo>
                  <a:pt x="344" y="190"/>
                  <a:pt x="344" y="188"/>
                  <a:pt x="344" y="186"/>
                </a:cubicBezTo>
                <a:cubicBezTo>
                  <a:pt x="344" y="186"/>
                  <a:pt x="344" y="185"/>
                  <a:pt x="344" y="185"/>
                </a:cubicBezTo>
                <a:cubicBezTo>
                  <a:pt x="319" y="185"/>
                  <a:pt x="319" y="185"/>
                  <a:pt x="319" y="185"/>
                </a:cubicBezTo>
                <a:cubicBezTo>
                  <a:pt x="319" y="186"/>
                  <a:pt x="319" y="188"/>
                  <a:pt x="319" y="190"/>
                </a:cubicBezTo>
                <a:cubicBezTo>
                  <a:pt x="328" y="190"/>
                  <a:pt x="328" y="190"/>
                  <a:pt x="328" y="190"/>
                </a:cubicBezTo>
                <a:cubicBezTo>
                  <a:pt x="328" y="191"/>
                  <a:pt x="328" y="191"/>
                  <a:pt x="328" y="191"/>
                </a:cubicBezTo>
                <a:cubicBezTo>
                  <a:pt x="328" y="193"/>
                  <a:pt x="327" y="193"/>
                  <a:pt x="324" y="194"/>
                </a:cubicBezTo>
                <a:cubicBezTo>
                  <a:pt x="321" y="194"/>
                  <a:pt x="320" y="195"/>
                  <a:pt x="319" y="195"/>
                </a:cubicBezTo>
                <a:cubicBezTo>
                  <a:pt x="319" y="197"/>
                  <a:pt x="318" y="199"/>
                  <a:pt x="318" y="201"/>
                </a:cubicBezTo>
                <a:cubicBezTo>
                  <a:pt x="319" y="200"/>
                  <a:pt x="323" y="200"/>
                  <a:pt x="326" y="199"/>
                </a:cubicBezTo>
                <a:cubicBezTo>
                  <a:pt x="328" y="199"/>
                  <a:pt x="329" y="198"/>
                  <a:pt x="330" y="197"/>
                </a:cubicBezTo>
                <a:cubicBezTo>
                  <a:pt x="330" y="197"/>
                  <a:pt x="330" y="197"/>
                  <a:pt x="330" y="197"/>
                </a:cubicBezTo>
                <a:cubicBezTo>
                  <a:pt x="331" y="198"/>
                  <a:pt x="333" y="200"/>
                  <a:pt x="336" y="200"/>
                </a:cubicBezTo>
                <a:cubicBezTo>
                  <a:pt x="339" y="200"/>
                  <a:pt x="341" y="200"/>
                  <a:pt x="342" y="198"/>
                </a:cubicBezTo>
                <a:moveTo>
                  <a:pt x="340" y="219"/>
                </a:moveTo>
                <a:cubicBezTo>
                  <a:pt x="341" y="217"/>
                  <a:pt x="342" y="216"/>
                  <a:pt x="342" y="213"/>
                </a:cubicBezTo>
                <a:cubicBezTo>
                  <a:pt x="343" y="208"/>
                  <a:pt x="340" y="205"/>
                  <a:pt x="336" y="204"/>
                </a:cubicBezTo>
                <a:cubicBezTo>
                  <a:pt x="332" y="204"/>
                  <a:pt x="330" y="206"/>
                  <a:pt x="328" y="209"/>
                </a:cubicBezTo>
                <a:cubicBezTo>
                  <a:pt x="326" y="211"/>
                  <a:pt x="326" y="212"/>
                  <a:pt x="324" y="212"/>
                </a:cubicBezTo>
                <a:cubicBezTo>
                  <a:pt x="323" y="211"/>
                  <a:pt x="323" y="210"/>
                  <a:pt x="323" y="209"/>
                </a:cubicBezTo>
                <a:cubicBezTo>
                  <a:pt x="323" y="207"/>
                  <a:pt x="324" y="205"/>
                  <a:pt x="325" y="204"/>
                </a:cubicBezTo>
                <a:cubicBezTo>
                  <a:pt x="320" y="202"/>
                  <a:pt x="320" y="202"/>
                  <a:pt x="320" y="202"/>
                </a:cubicBezTo>
                <a:cubicBezTo>
                  <a:pt x="319" y="203"/>
                  <a:pt x="318" y="205"/>
                  <a:pt x="317" y="207"/>
                </a:cubicBezTo>
                <a:cubicBezTo>
                  <a:pt x="317" y="213"/>
                  <a:pt x="320" y="217"/>
                  <a:pt x="324" y="217"/>
                </a:cubicBezTo>
                <a:cubicBezTo>
                  <a:pt x="327" y="218"/>
                  <a:pt x="330" y="216"/>
                  <a:pt x="332" y="213"/>
                </a:cubicBezTo>
                <a:cubicBezTo>
                  <a:pt x="334" y="211"/>
                  <a:pt x="334" y="210"/>
                  <a:pt x="336" y="210"/>
                </a:cubicBezTo>
                <a:cubicBezTo>
                  <a:pt x="337" y="210"/>
                  <a:pt x="337" y="211"/>
                  <a:pt x="337" y="213"/>
                </a:cubicBezTo>
                <a:cubicBezTo>
                  <a:pt x="337" y="215"/>
                  <a:pt x="336" y="216"/>
                  <a:pt x="335" y="217"/>
                </a:cubicBezTo>
                <a:lnTo>
                  <a:pt x="340" y="219"/>
                </a:lnTo>
                <a:close/>
                <a:moveTo>
                  <a:pt x="314" y="223"/>
                </a:moveTo>
                <a:cubicBezTo>
                  <a:pt x="339" y="229"/>
                  <a:pt x="339" y="229"/>
                  <a:pt x="339" y="229"/>
                </a:cubicBezTo>
                <a:cubicBezTo>
                  <a:pt x="340" y="224"/>
                  <a:pt x="340" y="224"/>
                  <a:pt x="340" y="224"/>
                </a:cubicBezTo>
                <a:cubicBezTo>
                  <a:pt x="316" y="218"/>
                  <a:pt x="316" y="218"/>
                  <a:pt x="316" y="218"/>
                </a:cubicBezTo>
                <a:cubicBezTo>
                  <a:pt x="315" y="220"/>
                  <a:pt x="315" y="222"/>
                  <a:pt x="314" y="223"/>
                </a:cubicBezTo>
                <a:moveTo>
                  <a:pt x="327" y="246"/>
                </a:moveTo>
                <a:cubicBezTo>
                  <a:pt x="332" y="248"/>
                  <a:pt x="332" y="248"/>
                  <a:pt x="332" y="248"/>
                </a:cubicBezTo>
                <a:cubicBezTo>
                  <a:pt x="333" y="247"/>
                  <a:pt x="333" y="246"/>
                  <a:pt x="334" y="245"/>
                </a:cubicBezTo>
                <a:cubicBezTo>
                  <a:pt x="337" y="237"/>
                  <a:pt x="337" y="237"/>
                  <a:pt x="337" y="237"/>
                </a:cubicBezTo>
                <a:cubicBezTo>
                  <a:pt x="337" y="235"/>
                  <a:pt x="337" y="234"/>
                  <a:pt x="338" y="233"/>
                </a:cubicBezTo>
                <a:cubicBezTo>
                  <a:pt x="332" y="231"/>
                  <a:pt x="332" y="231"/>
                  <a:pt x="332" y="231"/>
                </a:cubicBezTo>
                <a:cubicBezTo>
                  <a:pt x="331" y="236"/>
                  <a:pt x="331" y="236"/>
                  <a:pt x="331" y="236"/>
                </a:cubicBezTo>
                <a:cubicBezTo>
                  <a:pt x="312" y="230"/>
                  <a:pt x="312" y="230"/>
                  <a:pt x="312" y="230"/>
                </a:cubicBezTo>
                <a:cubicBezTo>
                  <a:pt x="312" y="232"/>
                  <a:pt x="311" y="233"/>
                  <a:pt x="311" y="235"/>
                </a:cubicBezTo>
                <a:cubicBezTo>
                  <a:pt x="329" y="241"/>
                  <a:pt x="329" y="241"/>
                  <a:pt x="329" y="241"/>
                </a:cubicBezTo>
                <a:lnTo>
                  <a:pt x="327" y="246"/>
                </a:lnTo>
                <a:close/>
                <a:moveTo>
                  <a:pt x="313" y="255"/>
                </a:moveTo>
                <a:cubicBezTo>
                  <a:pt x="323" y="268"/>
                  <a:pt x="323" y="268"/>
                  <a:pt x="323" y="268"/>
                </a:cubicBezTo>
                <a:cubicBezTo>
                  <a:pt x="324" y="266"/>
                  <a:pt x="325" y="265"/>
                  <a:pt x="325" y="263"/>
                </a:cubicBezTo>
                <a:cubicBezTo>
                  <a:pt x="326" y="262"/>
                  <a:pt x="326" y="262"/>
                  <a:pt x="326" y="262"/>
                </a:cubicBezTo>
                <a:cubicBezTo>
                  <a:pt x="321" y="258"/>
                  <a:pt x="321" y="258"/>
                  <a:pt x="321" y="258"/>
                </a:cubicBezTo>
                <a:cubicBezTo>
                  <a:pt x="320" y="257"/>
                  <a:pt x="319" y="256"/>
                  <a:pt x="318" y="255"/>
                </a:cubicBezTo>
                <a:cubicBezTo>
                  <a:pt x="318" y="255"/>
                  <a:pt x="318" y="255"/>
                  <a:pt x="318" y="255"/>
                </a:cubicBezTo>
                <a:cubicBezTo>
                  <a:pt x="319" y="255"/>
                  <a:pt x="321" y="256"/>
                  <a:pt x="323" y="256"/>
                </a:cubicBezTo>
                <a:cubicBezTo>
                  <a:pt x="329" y="257"/>
                  <a:pt x="329" y="257"/>
                  <a:pt x="329" y="257"/>
                </a:cubicBezTo>
                <a:cubicBezTo>
                  <a:pt x="329" y="256"/>
                  <a:pt x="329" y="256"/>
                  <a:pt x="329" y="256"/>
                </a:cubicBezTo>
                <a:cubicBezTo>
                  <a:pt x="330" y="254"/>
                  <a:pt x="330" y="253"/>
                  <a:pt x="331" y="251"/>
                </a:cubicBezTo>
                <a:cubicBezTo>
                  <a:pt x="315" y="250"/>
                  <a:pt x="315" y="250"/>
                  <a:pt x="315" y="250"/>
                </a:cubicBezTo>
                <a:cubicBezTo>
                  <a:pt x="306" y="246"/>
                  <a:pt x="306" y="246"/>
                  <a:pt x="306" y="246"/>
                </a:cubicBezTo>
                <a:cubicBezTo>
                  <a:pt x="305" y="247"/>
                  <a:pt x="305" y="249"/>
                  <a:pt x="304" y="251"/>
                </a:cubicBezTo>
                <a:lnTo>
                  <a:pt x="313" y="255"/>
                </a:lnTo>
                <a:close/>
                <a:moveTo>
                  <a:pt x="308" y="269"/>
                </a:moveTo>
                <a:cubicBezTo>
                  <a:pt x="313" y="272"/>
                  <a:pt x="317" y="273"/>
                  <a:pt x="320" y="273"/>
                </a:cubicBezTo>
                <a:cubicBezTo>
                  <a:pt x="320" y="272"/>
                  <a:pt x="321" y="271"/>
                  <a:pt x="322" y="270"/>
                </a:cubicBezTo>
                <a:cubicBezTo>
                  <a:pt x="319" y="269"/>
                  <a:pt x="315" y="268"/>
                  <a:pt x="310" y="265"/>
                </a:cubicBezTo>
                <a:cubicBezTo>
                  <a:pt x="305" y="262"/>
                  <a:pt x="302" y="259"/>
                  <a:pt x="301" y="256"/>
                </a:cubicBezTo>
                <a:cubicBezTo>
                  <a:pt x="301" y="256"/>
                  <a:pt x="301" y="256"/>
                  <a:pt x="301" y="256"/>
                </a:cubicBezTo>
                <a:cubicBezTo>
                  <a:pt x="300" y="257"/>
                  <a:pt x="299" y="258"/>
                  <a:pt x="299" y="259"/>
                </a:cubicBezTo>
                <a:cubicBezTo>
                  <a:pt x="300" y="262"/>
                  <a:pt x="303" y="265"/>
                  <a:pt x="308" y="269"/>
                </a:cubicBezTo>
                <a:moveTo>
                  <a:pt x="355" y="190"/>
                </a:moveTo>
                <a:cubicBezTo>
                  <a:pt x="355" y="281"/>
                  <a:pt x="281" y="356"/>
                  <a:pt x="190" y="356"/>
                </a:cubicBezTo>
                <a:cubicBezTo>
                  <a:pt x="98" y="356"/>
                  <a:pt x="24" y="281"/>
                  <a:pt x="24" y="190"/>
                </a:cubicBezTo>
                <a:cubicBezTo>
                  <a:pt x="24" y="98"/>
                  <a:pt x="98" y="24"/>
                  <a:pt x="190" y="24"/>
                </a:cubicBezTo>
                <a:cubicBezTo>
                  <a:pt x="281" y="24"/>
                  <a:pt x="355" y="98"/>
                  <a:pt x="355" y="190"/>
                </a:cubicBezTo>
                <a:moveTo>
                  <a:pt x="366" y="162"/>
                </a:moveTo>
                <a:cubicBezTo>
                  <a:pt x="357" y="152"/>
                  <a:pt x="357" y="152"/>
                  <a:pt x="357" y="152"/>
                </a:cubicBezTo>
                <a:cubicBezTo>
                  <a:pt x="361" y="141"/>
                  <a:pt x="361" y="141"/>
                  <a:pt x="361" y="141"/>
                </a:cubicBezTo>
                <a:cubicBezTo>
                  <a:pt x="351" y="132"/>
                  <a:pt x="351" y="132"/>
                  <a:pt x="351" y="132"/>
                </a:cubicBezTo>
                <a:cubicBezTo>
                  <a:pt x="354" y="120"/>
                  <a:pt x="354" y="120"/>
                  <a:pt x="354" y="120"/>
                </a:cubicBezTo>
                <a:cubicBezTo>
                  <a:pt x="343" y="113"/>
                  <a:pt x="343" y="113"/>
                  <a:pt x="343" y="113"/>
                </a:cubicBezTo>
                <a:cubicBezTo>
                  <a:pt x="344" y="100"/>
                  <a:pt x="344" y="100"/>
                  <a:pt x="344" y="100"/>
                </a:cubicBezTo>
                <a:cubicBezTo>
                  <a:pt x="332" y="94"/>
                  <a:pt x="332" y="94"/>
                  <a:pt x="332" y="94"/>
                </a:cubicBezTo>
                <a:cubicBezTo>
                  <a:pt x="332" y="82"/>
                  <a:pt x="332" y="82"/>
                  <a:pt x="332" y="82"/>
                </a:cubicBezTo>
                <a:cubicBezTo>
                  <a:pt x="319" y="77"/>
                  <a:pt x="319" y="77"/>
                  <a:pt x="319" y="77"/>
                </a:cubicBezTo>
                <a:cubicBezTo>
                  <a:pt x="317" y="65"/>
                  <a:pt x="317" y="65"/>
                  <a:pt x="317" y="65"/>
                </a:cubicBezTo>
                <a:cubicBezTo>
                  <a:pt x="305" y="62"/>
                  <a:pt x="305" y="62"/>
                  <a:pt x="305" y="62"/>
                </a:cubicBezTo>
                <a:cubicBezTo>
                  <a:pt x="301" y="50"/>
                  <a:pt x="301" y="50"/>
                  <a:pt x="301" y="50"/>
                </a:cubicBezTo>
                <a:cubicBezTo>
                  <a:pt x="288" y="49"/>
                  <a:pt x="288" y="49"/>
                  <a:pt x="288" y="49"/>
                </a:cubicBezTo>
                <a:cubicBezTo>
                  <a:pt x="283" y="38"/>
                  <a:pt x="283" y="38"/>
                  <a:pt x="283" y="38"/>
                </a:cubicBezTo>
                <a:cubicBezTo>
                  <a:pt x="270" y="38"/>
                  <a:pt x="270" y="38"/>
                  <a:pt x="270" y="38"/>
                </a:cubicBezTo>
                <a:cubicBezTo>
                  <a:pt x="264" y="27"/>
                  <a:pt x="264" y="27"/>
                  <a:pt x="264" y="27"/>
                </a:cubicBezTo>
                <a:cubicBezTo>
                  <a:pt x="251" y="29"/>
                  <a:pt x="251" y="29"/>
                  <a:pt x="251" y="29"/>
                </a:cubicBezTo>
                <a:cubicBezTo>
                  <a:pt x="243" y="19"/>
                  <a:pt x="243" y="19"/>
                  <a:pt x="243" y="19"/>
                </a:cubicBezTo>
                <a:cubicBezTo>
                  <a:pt x="231" y="23"/>
                  <a:pt x="231" y="23"/>
                  <a:pt x="231" y="23"/>
                </a:cubicBezTo>
                <a:cubicBezTo>
                  <a:pt x="222" y="14"/>
                  <a:pt x="222" y="14"/>
                  <a:pt x="222" y="14"/>
                </a:cubicBezTo>
                <a:cubicBezTo>
                  <a:pt x="210" y="19"/>
                  <a:pt x="210" y="19"/>
                  <a:pt x="210" y="19"/>
                </a:cubicBezTo>
                <a:cubicBezTo>
                  <a:pt x="200" y="11"/>
                  <a:pt x="200" y="11"/>
                  <a:pt x="200" y="11"/>
                </a:cubicBezTo>
                <a:cubicBezTo>
                  <a:pt x="189" y="18"/>
                  <a:pt x="189" y="18"/>
                  <a:pt x="189" y="18"/>
                </a:cubicBezTo>
                <a:cubicBezTo>
                  <a:pt x="178" y="11"/>
                  <a:pt x="178" y="11"/>
                  <a:pt x="178" y="11"/>
                </a:cubicBezTo>
                <a:cubicBezTo>
                  <a:pt x="168" y="19"/>
                  <a:pt x="168" y="19"/>
                  <a:pt x="168" y="19"/>
                </a:cubicBezTo>
                <a:cubicBezTo>
                  <a:pt x="156" y="14"/>
                  <a:pt x="156" y="14"/>
                  <a:pt x="156" y="14"/>
                </a:cubicBezTo>
                <a:cubicBezTo>
                  <a:pt x="147" y="23"/>
                  <a:pt x="147" y="23"/>
                  <a:pt x="147" y="23"/>
                </a:cubicBezTo>
                <a:cubicBezTo>
                  <a:pt x="135" y="19"/>
                  <a:pt x="135" y="19"/>
                  <a:pt x="135" y="19"/>
                </a:cubicBezTo>
                <a:cubicBezTo>
                  <a:pt x="127" y="30"/>
                  <a:pt x="127" y="30"/>
                  <a:pt x="127" y="30"/>
                </a:cubicBezTo>
                <a:cubicBezTo>
                  <a:pt x="115" y="27"/>
                  <a:pt x="115" y="27"/>
                  <a:pt x="115" y="27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95" y="38"/>
                  <a:pt x="95" y="38"/>
                  <a:pt x="95" y="38"/>
                </a:cubicBezTo>
                <a:cubicBezTo>
                  <a:pt x="90" y="50"/>
                  <a:pt x="90" y="50"/>
                  <a:pt x="90" y="50"/>
                </a:cubicBezTo>
                <a:cubicBezTo>
                  <a:pt x="77" y="51"/>
                  <a:pt x="77" y="51"/>
                  <a:pt x="77" y="51"/>
                </a:cubicBezTo>
                <a:cubicBezTo>
                  <a:pt x="73" y="63"/>
                  <a:pt x="73" y="63"/>
                  <a:pt x="73" y="63"/>
                </a:cubicBezTo>
                <a:cubicBezTo>
                  <a:pt x="61" y="65"/>
                  <a:pt x="61" y="65"/>
                  <a:pt x="61" y="65"/>
                </a:cubicBezTo>
                <a:cubicBezTo>
                  <a:pt x="58" y="78"/>
                  <a:pt x="58" y="78"/>
                  <a:pt x="58" y="78"/>
                </a:cubicBezTo>
                <a:cubicBezTo>
                  <a:pt x="47" y="82"/>
                  <a:pt x="47" y="82"/>
                  <a:pt x="47" y="82"/>
                </a:cubicBezTo>
                <a:cubicBezTo>
                  <a:pt x="46" y="95"/>
                  <a:pt x="46" y="95"/>
                  <a:pt x="46" y="95"/>
                </a:cubicBezTo>
                <a:cubicBezTo>
                  <a:pt x="35" y="100"/>
                  <a:pt x="35" y="100"/>
                  <a:pt x="35" y="100"/>
                </a:cubicBezTo>
                <a:cubicBezTo>
                  <a:pt x="35" y="114"/>
                  <a:pt x="35" y="114"/>
                  <a:pt x="35" y="114"/>
                </a:cubicBezTo>
                <a:cubicBezTo>
                  <a:pt x="25" y="120"/>
                  <a:pt x="25" y="120"/>
                  <a:pt x="25" y="120"/>
                </a:cubicBezTo>
                <a:cubicBezTo>
                  <a:pt x="27" y="133"/>
                  <a:pt x="27" y="133"/>
                  <a:pt x="27" y="133"/>
                </a:cubicBezTo>
                <a:cubicBezTo>
                  <a:pt x="18" y="141"/>
                  <a:pt x="18" y="141"/>
                  <a:pt x="18" y="141"/>
                </a:cubicBezTo>
                <a:cubicBezTo>
                  <a:pt x="21" y="153"/>
                  <a:pt x="21" y="153"/>
                  <a:pt x="21" y="153"/>
                </a:cubicBezTo>
                <a:cubicBezTo>
                  <a:pt x="13" y="162"/>
                  <a:pt x="13" y="162"/>
                  <a:pt x="13" y="162"/>
                </a:cubicBezTo>
                <a:cubicBezTo>
                  <a:pt x="18" y="174"/>
                  <a:pt x="18" y="174"/>
                  <a:pt x="18" y="174"/>
                </a:cubicBezTo>
                <a:cubicBezTo>
                  <a:pt x="11" y="184"/>
                  <a:pt x="11" y="184"/>
                  <a:pt x="11" y="184"/>
                </a:cubicBezTo>
                <a:cubicBezTo>
                  <a:pt x="18" y="196"/>
                  <a:pt x="18" y="196"/>
                  <a:pt x="18" y="196"/>
                </a:cubicBezTo>
                <a:cubicBezTo>
                  <a:pt x="11" y="206"/>
                  <a:pt x="11" y="206"/>
                  <a:pt x="11" y="206"/>
                </a:cubicBezTo>
                <a:cubicBezTo>
                  <a:pt x="20" y="217"/>
                  <a:pt x="20" y="217"/>
                  <a:pt x="20" y="217"/>
                </a:cubicBezTo>
                <a:cubicBezTo>
                  <a:pt x="15" y="228"/>
                  <a:pt x="15" y="228"/>
                  <a:pt x="15" y="228"/>
                </a:cubicBezTo>
                <a:cubicBezTo>
                  <a:pt x="24" y="237"/>
                  <a:pt x="24" y="237"/>
                  <a:pt x="24" y="237"/>
                </a:cubicBezTo>
                <a:cubicBezTo>
                  <a:pt x="21" y="249"/>
                  <a:pt x="21" y="249"/>
                  <a:pt x="21" y="249"/>
                </a:cubicBezTo>
                <a:cubicBezTo>
                  <a:pt x="31" y="257"/>
                  <a:pt x="31" y="257"/>
                  <a:pt x="31" y="257"/>
                </a:cubicBezTo>
                <a:cubicBezTo>
                  <a:pt x="29" y="269"/>
                  <a:pt x="29" y="269"/>
                  <a:pt x="29" y="269"/>
                </a:cubicBezTo>
                <a:cubicBezTo>
                  <a:pt x="41" y="276"/>
                  <a:pt x="41" y="276"/>
                  <a:pt x="41" y="276"/>
                </a:cubicBezTo>
                <a:cubicBezTo>
                  <a:pt x="40" y="288"/>
                  <a:pt x="40" y="288"/>
                  <a:pt x="40" y="288"/>
                </a:cubicBezTo>
                <a:cubicBezTo>
                  <a:pt x="52" y="294"/>
                  <a:pt x="52" y="294"/>
                  <a:pt x="52" y="294"/>
                </a:cubicBezTo>
                <a:cubicBezTo>
                  <a:pt x="54" y="306"/>
                  <a:pt x="54" y="306"/>
                  <a:pt x="54" y="306"/>
                </a:cubicBezTo>
                <a:cubicBezTo>
                  <a:pt x="66" y="310"/>
                  <a:pt x="66" y="310"/>
                  <a:pt x="66" y="310"/>
                </a:cubicBezTo>
                <a:cubicBezTo>
                  <a:pt x="69" y="322"/>
                  <a:pt x="69" y="322"/>
                  <a:pt x="69" y="322"/>
                </a:cubicBezTo>
                <a:cubicBezTo>
                  <a:pt x="82" y="324"/>
                  <a:pt x="82" y="324"/>
                  <a:pt x="82" y="324"/>
                </a:cubicBezTo>
                <a:cubicBezTo>
                  <a:pt x="86" y="336"/>
                  <a:pt x="86" y="336"/>
                  <a:pt x="86" y="336"/>
                </a:cubicBezTo>
                <a:cubicBezTo>
                  <a:pt x="99" y="336"/>
                  <a:pt x="99" y="336"/>
                  <a:pt x="99" y="336"/>
                </a:cubicBezTo>
                <a:cubicBezTo>
                  <a:pt x="105" y="347"/>
                  <a:pt x="105" y="347"/>
                  <a:pt x="105" y="347"/>
                </a:cubicBezTo>
                <a:cubicBezTo>
                  <a:pt x="118" y="346"/>
                  <a:pt x="118" y="346"/>
                  <a:pt x="118" y="346"/>
                </a:cubicBezTo>
                <a:cubicBezTo>
                  <a:pt x="125" y="356"/>
                  <a:pt x="125" y="356"/>
                  <a:pt x="125" y="356"/>
                </a:cubicBezTo>
                <a:cubicBezTo>
                  <a:pt x="138" y="354"/>
                  <a:pt x="138" y="354"/>
                  <a:pt x="138" y="354"/>
                </a:cubicBezTo>
                <a:cubicBezTo>
                  <a:pt x="146" y="363"/>
                  <a:pt x="146" y="363"/>
                  <a:pt x="146" y="363"/>
                </a:cubicBezTo>
                <a:cubicBezTo>
                  <a:pt x="158" y="359"/>
                  <a:pt x="158" y="359"/>
                  <a:pt x="158" y="359"/>
                </a:cubicBezTo>
                <a:cubicBezTo>
                  <a:pt x="167" y="367"/>
                  <a:pt x="167" y="367"/>
                  <a:pt x="167" y="367"/>
                </a:cubicBezTo>
                <a:cubicBezTo>
                  <a:pt x="179" y="361"/>
                  <a:pt x="179" y="361"/>
                  <a:pt x="179" y="361"/>
                </a:cubicBezTo>
                <a:cubicBezTo>
                  <a:pt x="189" y="368"/>
                  <a:pt x="189" y="368"/>
                  <a:pt x="189" y="368"/>
                </a:cubicBezTo>
                <a:cubicBezTo>
                  <a:pt x="200" y="361"/>
                  <a:pt x="200" y="361"/>
                  <a:pt x="200" y="361"/>
                </a:cubicBezTo>
                <a:cubicBezTo>
                  <a:pt x="211" y="367"/>
                  <a:pt x="211" y="367"/>
                  <a:pt x="211" y="367"/>
                </a:cubicBezTo>
                <a:cubicBezTo>
                  <a:pt x="221" y="359"/>
                  <a:pt x="221" y="359"/>
                  <a:pt x="221" y="359"/>
                </a:cubicBezTo>
                <a:cubicBezTo>
                  <a:pt x="233" y="363"/>
                  <a:pt x="233" y="363"/>
                  <a:pt x="233" y="363"/>
                </a:cubicBezTo>
                <a:cubicBezTo>
                  <a:pt x="242" y="353"/>
                  <a:pt x="242" y="353"/>
                  <a:pt x="242" y="353"/>
                </a:cubicBezTo>
                <a:cubicBezTo>
                  <a:pt x="254" y="356"/>
                  <a:pt x="254" y="356"/>
                  <a:pt x="254" y="356"/>
                </a:cubicBezTo>
                <a:cubicBezTo>
                  <a:pt x="262" y="346"/>
                  <a:pt x="262" y="346"/>
                  <a:pt x="262" y="346"/>
                </a:cubicBezTo>
                <a:cubicBezTo>
                  <a:pt x="274" y="347"/>
                  <a:pt x="274" y="347"/>
                  <a:pt x="274" y="347"/>
                </a:cubicBezTo>
                <a:cubicBezTo>
                  <a:pt x="280" y="336"/>
                  <a:pt x="280" y="336"/>
                  <a:pt x="280" y="336"/>
                </a:cubicBezTo>
                <a:cubicBezTo>
                  <a:pt x="293" y="336"/>
                  <a:pt x="293" y="336"/>
                  <a:pt x="293" y="336"/>
                </a:cubicBezTo>
                <a:cubicBezTo>
                  <a:pt x="297" y="323"/>
                  <a:pt x="297" y="323"/>
                  <a:pt x="297" y="323"/>
                </a:cubicBezTo>
                <a:cubicBezTo>
                  <a:pt x="310" y="322"/>
                  <a:pt x="310" y="322"/>
                  <a:pt x="310" y="322"/>
                </a:cubicBezTo>
                <a:cubicBezTo>
                  <a:pt x="313" y="309"/>
                  <a:pt x="313" y="309"/>
                  <a:pt x="313" y="309"/>
                </a:cubicBezTo>
                <a:cubicBezTo>
                  <a:pt x="325" y="306"/>
                  <a:pt x="325" y="306"/>
                  <a:pt x="325" y="306"/>
                </a:cubicBezTo>
                <a:cubicBezTo>
                  <a:pt x="327" y="293"/>
                  <a:pt x="327" y="293"/>
                  <a:pt x="327" y="293"/>
                </a:cubicBezTo>
                <a:cubicBezTo>
                  <a:pt x="338" y="288"/>
                  <a:pt x="338" y="288"/>
                  <a:pt x="338" y="288"/>
                </a:cubicBezTo>
                <a:cubicBezTo>
                  <a:pt x="338" y="275"/>
                  <a:pt x="338" y="275"/>
                  <a:pt x="338" y="275"/>
                </a:cubicBezTo>
                <a:cubicBezTo>
                  <a:pt x="349" y="269"/>
                  <a:pt x="349" y="269"/>
                  <a:pt x="349" y="269"/>
                </a:cubicBezTo>
                <a:cubicBezTo>
                  <a:pt x="348" y="256"/>
                  <a:pt x="348" y="256"/>
                  <a:pt x="348" y="256"/>
                </a:cubicBezTo>
                <a:cubicBezTo>
                  <a:pt x="358" y="249"/>
                  <a:pt x="358" y="249"/>
                  <a:pt x="358" y="249"/>
                </a:cubicBezTo>
                <a:cubicBezTo>
                  <a:pt x="355" y="236"/>
                  <a:pt x="355" y="236"/>
                  <a:pt x="355" y="236"/>
                </a:cubicBezTo>
                <a:cubicBezTo>
                  <a:pt x="364" y="228"/>
                  <a:pt x="364" y="228"/>
                  <a:pt x="364" y="228"/>
                </a:cubicBezTo>
                <a:cubicBezTo>
                  <a:pt x="359" y="216"/>
                  <a:pt x="359" y="216"/>
                  <a:pt x="359" y="216"/>
                </a:cubicBezTo>
                <a:cubicBezTo>
                  <a:pt x="367" y="206"/>
                  <a:pt x="367" y="206"/>
                  <a:pt x="367" y="206"/>
                </a:cubicBezTo>
                <a:cubicBezTo>
                  <a:pt x="361" y="194"/>
                  <a:pt x="361" y="194"/>
                  <a:pt x="361" y="194"/>
                </a:cubicBezTo>
                <a:cubicBezTo>
                  <a:pt x="368" y="184"/>
                  <a:pt x="368" y="184"/>
                  <a:pt x="368" y="184"/>
                </a:cubicBezTo>
                <a:cubicBezTo>
                  <a:pt x="360" y="173"/>
                  <a:pt x="360" y="173"/>
                  <a:pt x="360" y="173"/>
                </a:cubicBezTo>
                <a:lnTo>
                  <a:pt x="366" y="162"/>
                </a:lnTo>
                <a:close/>
                <a:moveTo>
                  <a:pt x="362" y="151"/>
                </a:moveTo>
                <a:cubicBezTo>
                  <a:pt x="371" y="162"/>
                  <a:pt x="371" y="162"/>
                  <a:pt x="371" y="162"/>
                </a:cubicBezTo>
                <a:cubicBezTo>
                  <a:pt x="365" y="173"/>
                  <a:pt x="365" y="173"/>
                  <a:pt x="365" y="173"/>
                </a:cubicBezTo>
                <a:cubicBezTo>
                  <a:pt x="373" y="184"/>
                  <a:pt x="373" y="184"/>
                  <a:pt x="373" y="184"/>
                </a:cubicBezTo>
                <a:cubicBezTo>
                  <a:pt x="366" y="195"/>
                  <a:pt x="366" y="195"/>
                  <a:pt x="366" y="195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64" y="216"/>
                  <a:pt x="364" y="216"/>
                  <a:pt x="364" y="216"/>
                </a:cubicBezTo>
                <a:cubicBezTo>
                  <a:pt x="369" y="229"/>
                  <a:pt x="369" y="229"/>
                  <a:pt x="369" y="229"/>
                </a:cubicBezTo>
                <a:cubicBezTo>
                  <a:pt x="360" y="238"/>
                  <a:pt x="360" y="238"/>
                  <a:pt x="360" y="238"/>
                </a:cubicBezTo>
                <a:cubicBezTo>
                  <a:pt x="363" y="251"/>
                  <a:pt x="363" y="251"/>
                  <a:pt x="363" y="251"/>
                </a:cubicBezTo>
                <a:cubicBezTo>
                  <a:pt x="352" y="258"/>
                  <a:pt x="352" y="258"/>
                  <a:pt x="352" y="258"/>
                </a:cubicBezTo>
                <a:cubicBezTo>
                  <a:pt x="354" y="272"/>
                  <a:pt x="354" y="272"/>
                  <a:pt x="354" y="272"/>
                </a:cubicBezTo>
                <a:cubicBezTo>
                  <a:pt x="343" y="278"/>
                  <a:pt x="343" y="278"/>
                  <a:pt x="343" y="278"/>
                </a:cubicBezTo>
                <a:cubicBezTo>
                  <a:pt x="343" y="291"/>
                  <a:pt x="343" y="291"/>
                  <a:pt x="343" y="291"/>
                </a:cubicBezTo>
                <a:cubicBezTo>
                  <a:pt x="331" y="296"/>
                  <a:pt x="331" y="296"/>
                  <a:pt x="331" y="296"/>
                </a:cubicBezTo>
                <a:cubicBezTo>
                  <a:pt x="329" y="309"/>
                  <a:pt x="329" y="309"/>
                  <a:pt x="329" y="309"/>
                </a:cubicBezTo>
                <a:cubicBezTo>
                  <a:pt x="317" y="313"/>
                  <a:pt x="317" y="313"/>
                  <a:pt x="317" y="313"/>
                </a:cubicBezTo>
                <a:cubicBezTo>
                  <a:pt x="313" y="326"/>
                  <a:pt x="313" y="326"/>
                  <a:pt x="313" y="326"/>
                </a:cubicBezTo>
                <a:cubicBezTo>
                  <a:pt x="301" y="327"/>
                  <a:pt x="301" y="327"/>
                  <a:pt x="301" y="327"/>
                </a:cubicBezTo>
                <a:cubicBezTo>
                  <a:pt x="295" y="340"/>
                  <a:pt x="295" y="340"/>
                  <a:pt x="295" y="340"/>
                </a:cubicBezTo>
                <a:cubicBezTo>
                  <a:pt x="283" y="340"/>
                  <a:pt x="283" y="340"/>
                  <a:pt x="283" y="340"/>
                </a:cubicBezTo>
                <a:cubicBezTo>
                  <a:pt x="276" y="352"/>
                  <a:pt x="276" y="352"/>
                  <a:pt x="276" y="352"/>
                </a:cubicBezTo>
                <a:cubicBezTo>
                  <a:pt x="264" y="350"/>
                  <a:pt x="264" y="350"/>
                  <a:pt x="264" y="350"/>
                </a:cubicBezTo>
                <a:cubicBezTo>
                  <a:pt x="256" y="361"/>
                  <a:pt x="256" y="361"/>
                  <a:pt x="256" y="361"/>
                </a:cubicBezTo>
                <a:cubicBezTo>
                  <a:pt x="243" y="358"/>
                  <a:pt x="243" y="358"/>
                  <a:pt x="243" y="358"/>
                </a:cubicBezTo>
                <a:cubicBezTo>
                  <a:pt x="234" y="368"/>
                  <a:pt x="234" y="368"/>
                  <a:pt x="234" y="368"/>
                </a:cubicBezTo>
                <a:cubicBezTo>
                  <a:pt x="222" y="364"/>
                  <a:pt x="222" y="364"/>
                  <a:pt x="222" y="364"/>
                </a:cubicBezTo>
                <a:cubicBezTo>
                  <a:pt x="212" y="372"/>
                  <a:pt x="212" y="372"/>
                  <a:pt x="212" y="372"/>
                </a:cubicBezTo>
                <a:cubicBezTo>
                  <a:pt x="201" y="366"/>
                  <a:pt x="201" y="366"/>
                  <a:pt x="201" y="366"/>
                </a:cubicBezTo>
                <a:cubicBezTo>
                  <a:pt x="189" y="374"/>
                  <a:pt x="189" y="374"/>
                  <a:pt x="189" y="374"/>
                </a:cubicBezTo>
                <a:cubicBezTo>
                  <a:pt x="179" y="366"/>
                  <a:pt x="179" y="366"/>
                  <a:pt x="179" y="366"/>
                </a:cubicBezTo>
                <a:cubicBezTo>
                  <a:pt x="167" y="372"/>
                  <a:pt x="167" y="372"/>
                  <a:pt x="167" y="372"/>
                </a:cubicBezTo>
                <a:cubicBezTo>
                  <a:pt x="157" y="364"/>
                  <a:pt x="157" y="364"/>
                  <a:pt x="157" y="364"/>
                </a:cubicBezTo>
                <a:cubicBezTo>
                  <a:pt x="144" y="368"/>
                  <a:pt x="144" y="368"/>
                  <a:pt x="144" y="368"/>
                </a:cubicBezTo>
                <a:cubicBezTo>
                  <a:pt x="136" y="358"/>
                  <a:pt x="136" y="358"/>
                  <a:pt x="136" y="358"/>
                </a:cubicBezTo>
                <a:cubicBezTo>
                  <a:pt x="123" y="361"/>
                  <a:pt x="123" y="361"/>
                  <a:pt x="123" y="361"/>
                </a:cubicBezTo>
                <a:cubicBezTo>
                  <a:pt x="116" y="351"/>
                  <a:pt x="116" y="351"/>
                  <a:pt x="116" y="351"/>
                </a:cubicBezTo>
                <a:cubicBezTo>
                  <a:pt x="102" y="352"/>
                  <a:pt x="102" y="352"/>
                  <a:pt x="102" y="352"/>
                </a:cubicBezTo>
                <a:cubicBezTo>
                  <a:pt x="97" y="340"/>
                  <a:pt x="97" y="340"/>
                  <a:pt x="97" y="340"/>
                </a:cubicBezTo>
                <a:cubicBezTo>
                  <a:pt x="83" y="340"/>
                  <a:pt x="83" y="340"/>
                  <a:pt x="83" y="340"/>
                </a:cubicBezTo>
                <a:cubicBezTo>
                  <a:pt x="79" y="328"/>
                  <a:pt x="79" y="328"/>
                  <a:pt x="79" y="328"/>
                </a:cubicBezTo>
                <a:cubicBezTo>
                  <a:pt x="65" y="326"/>
                  <a:pt x="65" y="326"/>
                  <a:pt x="65" y="326"/>
                </a:cubicBezTo>
                <a:cubicBezTo>
                  <a:pt x="63" y="313"/>
                  <a:pt x="63" y="313"/>
                  <a:pt x="63" y="313"/>
                </a:cubicBezTo>
                <a:cubicBezTo>
                  <a:pt x="50" y="309"/>
                  <a:pt x="50" y="309"/>
                  <a:pt x="50" y="309"/>
                </a:cubicBezTo>
                <a:cubicBezTo>
                  <a:pt x="48" y="297"/>
                  <a:pt x="48" y="297"/>
                  <a:pt x="48" y="297"/>
                </a:cubicBezTo>
                <a:cubicBezTo>
                  <a:pt x="36" y="291"/>
                  <a:pt x="36" y="291"/>
                  <a:pt x="36" y="291"/>
                </a:cubicBezTo>
                <a:cubicBezTo>
                  <a:pt x="36" y="279"/>
                  <a:pt x="36" y="279"/>
                  <a:pt x="36" y="279"/>
                </a:cubicBezTo>
                <a:cubicBezTo>
                  <a:pt x="25" y="272"/>
                  <a:pt x="25" y="272"/>
                  <a:pt x="25" y="272"/>
                </a:cubicBezTo>
                <a:cubicBezTo>
                  <a:pt x="27" y="259"/>
                  <a:pt x="27" y="259"/>
                  <a:pt x="27" y="259"/>
                </a:cubicBezTo>
                <a:cubicBezTo>
                  <a:pt x="16" y="251"/>
                  <a:pt x="16" y="251"/>
                  <a:pt x="16" y="251"/>
                </a:cubicBezTo>
                <a:cubicBezTo>
                  <a:pt x="19" y="239"/>
                  <a:pt x="19" y="239"/>
                  <a:pt x="19" y="239"/>
                </a:cubicBezTo>
                <a:cubicBezTo>
                  <a:pt x="10" y="229"/>
                  <a:pt x="10" y="229"/>
                  <a:pt x="10" y="229"/>
                </a:cubicBezTo>
                <a:cubicBezTo>
                  <a:pt x="15" y="217"/>
                  <a:pt x="15" y="217"/>
                  <a:pt x="15" y="217"/>
                </a:cubicBezTo>
                <a:cubicBezTo>
                  <a:pt x="6" y="207"/>
                  <a:pt x="6" y="207"/>
                  <a:pt x="6" y="207"/>
                </a:cubicBezTo>
                <a:cubicBezTo>
                  <a:pt x="13" y="196"/>
                  <a:pt x="13" y="196"/>
                  <a:pt x="13" y="196"/>
                </a:cubicBezTo>
                <a:cubicBezTo>
                  <a:pt x="6" y="184"/>
                  <a:pt x="6" y="184"/>
                  <a:pt x="6" y="184"/>
                </a:cubicBezTo>
                <a:cubicBezTo>
                  <a:pt x="13" y="174"/>
                  <a:pt x="13" y="174"/>
                  <a:pt x="13" y="174"/>
                </a:cubicBezTo>
                <a:cubicBezTo>
                  <a:pt x="8" y="161"/>
                  <a:pt x="8" y="161"/>
                  <a:pt x="8" y="161"/>
                </a:cubicBezTo>
                <a:cubicBezTo>
                  <a:pt x="16" y="152"/>
                  <a:pt x="16" y="152"/>
                  <a:pt x="16" y="152"/>
                </a:cubicBezTo>
                <a:cubicBezTo>
                  <a:pt x="12" y="139"/>
                  <a:pt x="12" y="139"/>
                  <a:pt x="12" y="139"/>
                </a:cubicBezTo>
                <a:cubicBezTo>
                  <a:pt x="22" y="131"/>
                  <a:pt x="22" y="131"/>
                  <a:pt x="22" y="131"/>
                </a:cubicBezTo>
                <a:cubicBezTo>
                  <a:pt x="20" y="118"/>
                  <a:pt x="20" y="118"/>
                  <a:pt x="20" y="118"/>
                </a:cubicBezTo>
                <a:cubicBezTo>
                  <a:pt x="31" y="111"/>
                  <a:pt x="31" y="111"/>
                  <a:pt x="31" y="111"/>
                </a:cubicBezTo>
                <a:cubicBezTo>
                  <a:pt x="30" y="98"/>
                  <a:pt x="30" y="98"/>
                  <a:pt x="30" y="98"/>
                </a:cubicBezTo>
                <a:cubicBezTo>
                  <a:pt x="42" y="92"/>
                  <a:pt x="42" y="92"/>
                  <a:pt x="42" y="92"/>
                </a:cubicBezTo>
                <a:cubicBezTo>
                  <a:pt x="43" y="79"/>
                  <a:pt x="43" y="79"/>
                  <a:pt x="43" y="79"/>
                </a:cubicBezTo>
                <a:cubicBezTo>
                  <a:pt x="55" y="75"/>
                  <a:pt x="55" y="75"/>
                  <a:pt x="55" y="75"/>
                </a:cubicBezTo>
                <a:cubicBezTo>
                  <a:pt x="57" y="62"/>
                  <a:pt x="57" y="62"/>
                  <a:pt x="57" y="62"/>
                </a:cubicBezTo>
                <a:cubicBezTo>
                  <a:pt x="70" y="59"/>
                  <a:pt x="70" y="59"/>
                  <a:pt x="70" y="59"/>
                </a:cubicBezTo>
                <a:cubicBezTo>
                  <a:pt x="74" y="46"/>
                  <a:pt x="74" y="46"/>
                  <a:pt x="74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93" y="33"/>
                  <a:pt x="93" y="33"/>
                  <a:pt x="93" y="33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25" y="25"/>
                  <a:pt x="125" y="25"/>
                  <a:pt x="125" y="25"/>
                </a:cubicBezTo>
                <a:cubicBezTo>
                  <a:pt x="134" y="14"/>
                  <a:pt x="134" y="14"/>
                  <a:pt x="134" y="14"/>
                </a:cubicBezTo>
                <a:cubicBezTo>
                  <a:pt x="146" y="18"/>
                  <a:pt x="146" y="18"/>
                  <a:pt x="146" y="18"/>
                </a:cubicBezTo>
                <a:cubicBezTo>
                  <a:pt x="156" y="9"/>
                  <a:pt x="156" y="9"/>
                  <a:pt x="156" y="9"/>
                </a:cubicBezTo>
                <a:cubicBezTo>
                  <a:pt x="167" y="14"/>
                  <a:pt x="167" y="14"/>
                  <a:pt x="167" y="14"/>
                </a:cubicBezTo>
                <a:cubicBezTo>
                  <a:pt x="178" y="6"/>
                  <a:pt x="178" y="6"/>
                  <a:pt x="178" y="6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201" y="6"/>
                  <a:pt x="201" y="6"/>
                  <a:pt x="201" y="6"/>
                </a:cubicBezTo>
                <a:cubicBezTo>
                  <a:pt x="211" y="14"/>
                  <a:pt x="211" y="14"/>
                  <a:pt x="211" y="14"/>
                </a:cubicBezTo>
                <a:cubicBezTo>
                  <a:pt x="223" y="9"/>
                  <a:pt x="223" y="9"/>
                  <a:pt x="223" y="9"/>
                </a:cubicBezTo>
                <a:cubicBezTo>
                  <a:pt x="232" y="18"/>
                  <a:pt x="232" y="18"/>
                  <a:pt x="232" y="18"/>
                </a:cubicBezTo>
                <a:cubicBezTo>
                  <a:pt x="245" y="14"/>
                  <a:pt x="245" y="14"/>
                  <a:pt x="245" y="14"/>
                </a:cubicBezTo>
                <a:cubicBezTo>
                  <a:pt x="253" y="25"/>
                  <a:pt x="253" y="25"/>
                  <a:pt x="253" y="25"/>
                </a:cubicBezTo>
                <a:cubicBezTo>
                  <a:pt x="266" y="23"/>
                  <a:pt x="266" y="23"/>
                  <a:pt x="266" y="23"/>
                </a:cubicBezTo>
                <a:cubicBezTo>
                  <a:pt x="273" y="34"/>
                  <a:pt x="273" y="34"/>
                  <a:pt x="273" y="34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1" y="45"/>
                  <a:pt x="291" y="45"/>
                  <a:pt x="291" y="45"/>
                </a:cubicBezTo>
                <a:cubicBezTo>
                  <a:pt x="305" y="46"/>
                  <a:pt x="305" y="46"/>
                  <a:pt x="305" y="46"/>
                </a:cubicBezTo>
                <a:cubicBezTo>
                  <a:pt x="308" y="59"/>
                  <a:pt x="308" y="59"/>
                  <a:pt x="308" y="59"/>
                </a:cubicBezTo>
                <a:cubicBezTo>
                  <a:pt x="321" y="62"/>
                  <a:pt x="321" y="62"/>
                  <a:pt x="321" y="62"/>
                </a:cubicBezTo>
                <a:cubicBezTo>
                  <a:pt x="323" y="74"/>
                  <a:pt x="323" y="74"/>
                  <a:pt x="323" y="74"/>
                </a:cubicBezTo>
                <a:cubicBezTo>
                  <a:pt x="336" y="79"/>
                  <a:pt x="336" y="79"/>
                  <a:pt x="336" y="79"/>
                </a:cubicBezTo>
                <a:cubicBezTo>
                  <a:pt x="336" y="92"/>
                  <a:pt x="336" y="92"/>
                  <a:pt x="336" y="92"/>
                </a:cubicBezTo>
                <a:cubicBezTo>
                  <a:pt x="349" y="98"/>
                  <a:pt x="349" y="98"/>
                  <a:pt x="349" y="98"/>
                </a:cubicBezTo>
                <a:cubicBezTo>
                  <a:pt x="347" y="110"/>
                  <a:pt x="347" y="110"/>
                  <a:pt x="347" y="110"/>
                </a:cubicBezTo>
                <a:cubicBezTo>
                  <a:pt x="359" y="118"/>
                  <a:pt x="359" y="118"/>
                  <a:pt x="359" y="118"/>
                </a:cubicBezTo>
                <a:cubicBezTo>
                  <a:pt x="356" y="131"/>
                  <a:pt x="356" y="131"/>
                  <a:pt x="356" y="131"/>
                </a:cubicBezTo>
                <a:cubicBezTo>
                  <a:pt x="366" y="139"/>
                  <a:pt x="366" y="139"/>
                  <a:pt x="366" y="139"/>
                </a:cubicBezTo>
                <a:lnTo>
                  <a:pt x="362" y="151"/>
                </a:lnTo>
                <a:close/>
                <a:moveTo>
                  <a:pt x="379" y="190"/>
                </a:moveTo>
                <a:cubicBezTo>
                  <a:pt x="379" y="85"/>
                  <a:pt x="294" y="0"/>
                  <a:pt x="189" y="0"/>
                </a:cubicBezTo>
                <a:cubicBezTo>
                  <a:pt x="85" y="0"/>
                  <a:pt x="0" y="85"/>
                  <a:pt x="0" y="190"/>
                </a:cubicBezTo>
                <a:cubicBezTo>
                  <a:pt x="0" y="295"/>
                  <a:pt x="85" y="379"/>
                  <a:pt x="189" y="379"/>
                </a:cubicBezTo>
                <a:cubicBezTo>
                  <a:pt x="294" y="379"/>
                  <a:pt x="379" y="295"/>
                  <a:pt x="379" y="190"/>
                </a:cubicBezTo>
              </a:path>
            </a:pathLst>
          </a:cu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/>
          <a:srcRect l="9382" b="23184"/>
          <a:stretch>
            <a:fillRect/>
          </a:stretch>
        </p:blipFill>
        <p:spPr>
          <a:xfrm>
            <a:off x="2" y="3095318"/>
            <a:ext cx="6149921" cy="376268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7" name="矩形 6"/>
          <p:cNvSpPr/>
          <p:nvPr userDrawn="1"/>
        </p:nvSpPr>
        <p:spPr>
          <a:xfrm>
            <a:off x="-1" y="6611780"/>
            <a:ext cx="12192001" cy="246220"/>
          </a:xfrm>
          <a:prstGeom prst="rect">
            <a:avLst/>
          </a:prstGeom>
          <a:gradFill flip="none" rotWithShape="1">
            <a:gsLst>
              <a:gs pos="0">
                <a:srgbClr val="0075EA"/>
              </a:gs>
              <a:gs pos="82000">
                <a:srgbClr val="0075EA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0887076" y="6611781"/>
            <a:ext cx="1304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Tianjin University</a:t>
            </a:r>
            <a:endParaRPr lang="zh-CN" altLang="en-US" sz="10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177959-C031-4A43-A33E-C1E21AD403F6}" type="datetimeFigureOut">
              <a:rPr lang="zh-CN" altLang="en-US" smtClean="0"/>
              <a:pPr/>
              <a:t>2024/10/4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292A7-489F-4829-8D83-37348628AE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9240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</p:sldLayoutIdLst>
  <p:transition/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微软雅黑" pitchFamily="34" charset="-122"/>
          <a:ea typeface="微软雅黑" pitchFamily="34" charset="-122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rgbClr val="002060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Char char="–"/>
        <a:defRPr sz="28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Char char="•"/>
        <a:defRPr sz="24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Char char="»"/>
        <a:defRPr sz="2000" b="1">
          <a:solidFill>
            <a:srgbClr val="002060"/>
          </a:solidFill>
          <a:latin typeface="微软雅黑" pitchFamily="34" charset="-122"/>
          <a:ea typeface="微软雅黑" pitchFamily="34" charset="-122"/>
        </a:defRPr>
      </a:lvl5pPr>
      <a:lvl6pPr marL="2514537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726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914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103" indent="-228594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9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7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9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9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e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9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9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9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9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13" Type="http://schemas.openxmlformats.org/officeDocument/2006/relationships/package" Target="../embeddings/Microsoft_Visio_Drawing5.vsdx"/><Relationship Id="rId3" Type="http://schemas.openxmlformats.org/officeDocument/2006/relationships/package" Target="../embeddings/Microsoft_Visio_Drawing.vsdx"/><Relationship Id="rId7" Type="http://schemas.openxmlformats.org/officeDocument/2006/relationships/package" Target="../embeddings/Microsoft_Visio_Drawing2.vsdx"/><Relationship Id="rId12" Type="http://schemas.openxmlformats.org/officeDocument/2006/relationships/image" Target="../media/image57.emf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4.emf"/><Relationship Id="rId11" Type="http://schemas.openxmlformats.org/officeDocument/2006/relationships/package" Target="../embeddings/Microsoft_Visio_Drawing4.vsdx"/><Relationship Id="rId5" Type="http://schemas.openxmlformats.org/officeDocument/2006/relationships/package" Target="../embeddings/Microsoft_Visio_Drawing1.vsdx"/><Relationship Id="rId10" Type="http://schemas.openxmlformats.org/officeDocument/2006/relationships/image" Target="../media/image56.emf"/><Relationship Id="rId4" Type="http://schemas.openxmlformats.org/officeDocument/2006/relationships/image" Target="../media/image53.emf"/><Relationship Id="rId9" Type="http://schemas.openxmlformats.org/officeDocument/2006/relationships/package" Target="../embeddings/Microsoft_Visio_Drawing3.vsdx"/><Relationship Id="rId14" Type="http://schemas.openxmlformats.org/officeDocument/2006/relationships/image" Target="../media/image58.emf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commons.wikimedia.org/wiki/File:IBM_logo_in.jpg" TargetMode="External"/><Relationship Id="rId13" Type="http://schemas.openxmlformats.org/officeDocument/2006/relationships/image" Target="../media/image17.png"/><Relationship Id="rId18" Type="http://schemas.openxmlformats.org/officeDocument/2006/relationships/image" Target="../media/image20.png"/><Relationship Id="rId26" Type="http://schemas.openxmlformats.org/officeDocument/2006/relationships/image" Target="../media/image24.png"/><Relationship Id="rId3" Type="http://schemas.openxmlformats.org/officeDocument/2006/relationships/image" Target="../media/image12.png"/><Relationship Id="rId21" Type="http://schemas.openxmlformats.org/officeDocument/2006/relationships/hyperlink" Target="http://www.pscsf.org.uk/2015/07/channelshiftcamps-outputs/" TargetMode="External"/><Relationship Id="rId7" Type="http://schemas.openxmlformats.org/officeDocument/2006/relationships/image" Target="../media/image14.jpeg"/><Relationship Id="rId12" Type="http://schemas.openxmlformats.org/officeDocument/2006/relationships/hyperlink" Target="https://en.wikipedia.org/wiki/MIPS_Computer_Systems,_Inc." TargetMode="External"/><Relationship Id="rId17" Type="http://schemas.openxmlformats.org/officeDocument/2006/relationships/hyperlink" Target="https://pt.wikipedia.org/wiki/Ficheiro:ARM_Logo.svg" TargetMode="External"/><Relationship Id="rId25" Type="http://schemas.openxmlformats.org/officeDocument/2006/relationships/hyperlink" Target="http://samsungparty.com/samsung-gt-n5100-exynos-4412/620-samsung-logo/" TargetMode="External"/><Relationship Id="rId33" Type="http://schemas.openxmlformats.org/officeDocument/2006/relationships/hyperlink" Target="https://en.wikipedia.org/wiki/File:Loongson_logo.svg" TargetMode="External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9.png"/><Relationship Id="rId20" Type="http://schemas.openxmlformats.org/officeDocument/2006/relationships/image" Target="../media/image21.png"/><Relationship Id="rId29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wccftech.com/amd-nasdaq-selling-20-percent-shares-private-equity-silver-lake/" TargetMode="External"/><Relationship Id="rId11" Type="http://schemas.openxmlformats.org/officeDocument/2006/relationships/image" Target="../media/image16.jpg"/><Relationship Id="rId24" Type="http://schemas.openxmlformats.org/officeDocument/2006/relationships/image" Target="../media/image23.jpeg"/><Relationship Id="rId32" Type="http://schemas.openxmlformats.org/officeDocument/2006/relationships/image" Target="../media/image30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23" Type="http://schemas.openxmlformats.org/officeDocument/2006/relationships/hyperlink" Target="https://en.wikipedia.org/wiki/File:Sun_Microsystems_logo.svg" TargetMode="External"/><Relationship Id="rId28" Type="http://schemas.openxmlformats.org/officeDocument/2006/relationships/image" Target="../media/image26.png"/><Relationship Id="rId10" Type="http://schemas.openxmlformats.org/officeDocument/2006/relationships/hyperlink" Target="http://madboxpc.com/freescale-prepara-cpu-para-netbooks" TargetMode="External"/><Relationship Id="rId19" Type="http://schemas.openxmlformats.org/officeDocument/2006/relationships/hyperlink" Target="https://en.wikipedia.org/wiki/File:Qualcomm_Snapdragon_logo.png" TargetMode="External"/><Relationship Id="rId31" Type="http://schemas.openxmlformats.org/officeDocument/2006/relationships/image" Target="../media/image29.png"/><Relationship Id="rId4" Type="http://schemas.openxmlformats.org/officeDocument/2006/relationships/hyperlink" Target="https://commons.wikimedia.org/wiki/File%3AIntel-logo.svg" TargetMode="External"/><Relationship Id="rId9" Type="http://schemas.openxmlformats.org/officeDocument/2006/relationships/image" Target="../media/image15.jpg"/><Relationship Id="rId14" Type="http://schemas.openxmlformats.org/officeDocument/2006/relationships/hyperlink" Target="https://de.wikipedia.org/wiki/Broadcom" TargetMode="External"/><Relationship Id="rId22" Type="http://schemas.openxmlformats.org/officeDocument/2006/relationships/image" Target="../media/image22.png"/><Relationship Id="rId27" Type="http://schemas.openxmlformats.org/officeDocument/2006/relationships/image" Target="../media/image25.png"/><Relationship Id="rId30" Type="http://schemas.openxmlformats.org/officeDocument/2006/relationships/image" Target="../media/image2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9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2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74.xm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9.xml"/><Relationship Id="rId4" Type="http://schemas.openxmlformats.org/officeDocument/2006/relationships/slide" Target="slide7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9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PA_直接连接符 8"/>
          <p:cNvCxnSpPr/>
          <p:nvPr>
            <p:custDataLst>
              <p:tags r:id="rId1"/>
            </p:custDataLst>
          </p:nvPr>
        </p:nvCxnSpPr>
        <p:spPr>
          <a:xfrm>
            <a:off x="3142346" y="3039997"/>
            <a:ext cx="5885543" cy="0"/>
          </a:xfrm>
          <a:prstGeom prst="lin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A_矩形 15"/>
          <p:cNvSpPr/>
          <p:nvPr>
            <p:custDataLst>
              <p:tags r:id="rId2"/>
            </p:custDataLst>
          </p:nvPr>
        </p:nvSpPr>
        <p:spPr>
          <a:xfrm>
            <a:off x="5065418" y="2985997"/>
            <a:ext cx="2052084" cy="108000"/>
          </a:xfrm>
          <a:prstGeom prst="rect">
            <a:avLst/>
          </a:prstGeom>
          <a:solidFill>
            <a:srgbClr val="0075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3765">
              <a:defRPr/>
            </a:pPr>
            <a:endParaRPr lang="zh-CN" altLang="en-US" ker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ECCE41-6E8E-4A88-A4E2-0BBC1810B09C}"/>
              </a:ext>
            </a:extLst>
          </p:cNvPr>
          <p:cNvSpPr txBox="1"/>
          <p:nvPr/>
        </p:nvSpPr>
        <p:spPr>
          <a:xfrm>
            <a:off x="1421707" y="3230096"/>
            <a:ext cx="9355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Computer Organization and Architecture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6EBC09-B6DC-4838-9B01-DC73BDC5D7A2}"/>
              </a:ext>
            </a:extLst>
          </p:cNvPr>
          <p:cNvSpPr txBox="1"/>
          <p:nvPr/>
        </p:nvSpPr>
        <p:spPr>
          <a:xfrm>
            <a:off x="1053296" y="1937013"/>
            <a:ext cx="101162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计算机组成与体系结构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17D95BD-3579-43D3-97AA-DC2EB15805F1}"/>
              </a:ext>
            </a:extLst>
          </p:cNvPr>
          <p:cNvSpPr txBox="1"/>
          <p:nvPr/>
        </p:nvSpPr>
        <p:spPr>
          <a:xfrm>
            <a:off x="2709151" y="4580757"/>
            <a:ext cx="6804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天津大学智能与计算学部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计算机科学与技术学院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3017528" cy="718321"/>
            <a:chOff x="635244" y="278221"/>
            <a:chExt cx="3017528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88764"/>
              <a:ext cx="162669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RISC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4552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精简指令系统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D45F7DA-B4EA-727C-F9BC-BBC29DC38E7C}"/>
              </a:ext>
            </a:extLst>
          </p:cNvPr>
          <p:cNvSpPr/>
          <p:nvPr/>
        </p:nvSpPr>
        <p:spPr>
          <a:xfrm>
            <a:off x="1056904" y="1268813"/>
            <a:ext cx="10070275" cy="444365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核心思路：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简化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（“轻装上阵”）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减少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指令集中的指令种类；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采用简单的指令格式和寻址方式，指令长度</a:t>
            </a:r>
            <a:r>
              <a:rPr lang="zh-CN" altLang="en-US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固定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；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大多数指令能在</a:t>
            </a:r>
            <a:r>
              <a:rPr lang="en-US" altLang="zh-CN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个时钟周期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内完成；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拥有</a:t>
            </a:r>
            <a:r>
              <a:rPr lang="zh-CN" altLang="en-US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更多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的通用寄存器（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IA32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-- 8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个；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MIPS32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-- 32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个）；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除了</a:t>
            </a:r>
            <a:r>
              <a:rPr lang="en-US" altLang="zh-CN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load/store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指令可以访问存储器，其它指令都不能访存；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硬件结构简单，采用</a:t>
            </a:r>
            <a:r>
              <a:rPr lang="zh-CN" altLang="en-US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硬布线逻辑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，可通过流水线、多发射等技术提高主频和效率。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缺点：增加了编译器设计的复杂度，编译器优化作用更突显</a:t>
            </a:r>
            <a:endParaRPr lang="zh-CN" altLang="en-US" sz="24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5447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272898" cy="730197"/>
            <a:chOff x="611493" y="278221"/>
            <a:chExt cx="4272898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2598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ISAs——ARM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68690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——ARM</a:t>
              </a:r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234BD869-8A59-488E-9037-F4FA10B182A5}"/>
              </a:ext>
            </a:extLst>
          </p:cNvPr>
          <p:cNvSpPr txBox="1">
            <a:spLocks/>
          </p:cNvSpPr>
          <p:nvPr/>
        </p:nvSpPr>
        <p:spPr>
          <a:xfrm>
            <a:off x="731838" y="1278739"/>
            <a:ext cx="10728325" cy="485982"/>
          </a:xfrm>
          <a:prstGeom prst="rect">
            <a:avLst/>
          </a:prstGeom>
        </p:spPr>
        <p:txBody>
          <a:bodyPr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ARMv7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指令集 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 — 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条件执行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5517F3-43AF-4541-8DBC-FAB76E2F84BA}"/>
              </a:ext>
            </a:extLst>
          </p:cNvPr>
          <p:cNvSpPr/>
          <p:nvPr/>
        </p:nvSpPr>
        <p:spPr>
          <a:xfrm>
            <a:off x="1068782" y="1996735"/>
            <a:ext cx="5027218" cy="3924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algn="just">
              <a:lnSpc>
                <a:spcPct val="150000"/>
              </a:lnSpc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gcd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(int a, int b) {</a:t>
            </a:r>
          </a:p>
          <a:p>
            <a:pPr algn="just">
              <a:lnSpc>
                <a:spcPct val="150000"/>
              </a:lnSpc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while (a != b) {</a:t>
            </a:r>
          </a:p>
          <a:p>
            <a:pPr algn="just">
              <a:lnSpc>
                <a:spcPct val="150000"/>
              </a:lnSpc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	if (a &gt; b) a = a - b;</a:t>
            </a:r>
          </a:p>
          <a:p>
            <a:pPr algn="just">
              <a:lnSpc>
                <a:spcPct val="150000"/>
              </a:lnSpc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	else         b = b – a;</a:t>
            </a:r>
          </a:p>
          <a:p>
            <a:pPr algn="just">
              <a:lnSpc>
                <a:spcPct val="150000"/>
              </a:lnSpc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}</a:t>
            </a:r>
          </a:p>
          <a:p>
            <a:pPr algn="just">
              <a:lnSpc>
                <a:spcPct val="150000"/>
              </a:lnSpc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return a;</a:t>
            </a:r>
          </a:p>
          <a:p>
            <a:pPr algn="just">
              <a:lnSpc>
                <a:spcPct val="150000"/>
              </a:lnSpc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}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877EE4-164D-42BC-899A-00CC39316A5C}"/>
              </a:ext>
            </a:extLst>
          </p:cNvPr>
          <p:cNvSpPr/>
          <p:nvPr/>
        </p:nvSpPr>
        <p:spPr>
          <a:xfrm>
            <a:off x="6095998" y="1996735"/>
            <a:ext cx="5027218" cy="390504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algn="just">
              <a:lnSpc>
                <a:spcPct val="150000"/>
              </a:lnSpc>
              <a:buClr>
                <a:srgbClr val="FF0066"/>
              </a:buClr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gcd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</a:p>
          <a:p>
            <a:pPr algn="just">
              <a:lnSpc>
                <a:spcPct val="150000"/>
              </a:lnSpc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CMP	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r0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//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影响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CPSR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BEQ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	  end</a:t>
            </a:r>
          </a:p>
          <a:p>
            <a:pPr algn="just">
              <a:lnSpc>
                <a:spcPct val="150000"/>
              </a:lnSpc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SUB</a:t>
            </a:r>
            <a:r>
              <a:rPr lang="en-US" altLang="zh-CN" sz="240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r0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SUB</a:t>
            </a:r>
            <a:r>
              <a:rPr lang="en-US" altLang="zh-CN" sz="240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r0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r0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r1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B 	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gcd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ct val="150000"/>
              </a:lnSpc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end: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1C3F27-FC8C-4DF6-8F8F-D51C74960EBA}"/>
              </a:ext>
            </a:extLst>
          </p:cNvPr>
          <p:cNvSpPr txBox="1"/>
          <p:nvPr/>
        </p:nvSpPr>
        <p:spPr>
          <a:xfrm>
            <a:off x="1068781" y="6080630"/>
            <a:ext cx="100544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大多数指令可根据</a:t>
            </a:r>
            <a:r>
              <a:rPr lang="en-US" altLang="zh-CN" sz="2000" dirty="0" err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CPSR</a:t>
            </a:r>
            <a:r>
              <a:rPr lang="zh-CN" altLang="en-US" sz="20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中的标志位决定是否执行，消除了分支指令，提高了指令密度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7F9557-8A42-B622-7C20-7A10FF6E3746}"/>
              </a:ext>
            </a:extLst>
          </p:cNvPr>
          <p:cNvSpPr/>
          <p:nvPr/>
        </p:nvSpPr>
        <p:spPr>
          <a:xfrm>
            <a:off x="9686260" y="2018001"/>
            <a:ext cx="1426323" cy="3530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条件执行</a:t>
            </a:r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68E5787-4304-20A5-2548-BA893E1A2FC2}"/>
              </a:ext>
            </a:extLst>
          </p:cNvPr>
          <p:cNvCxnSpPr/>
          <p:nvPr/>
        </p:nvCxnSpPr>
        <p:spPr>
          <a:xfrm flipV="1">
            <a:off x="7825563" y="1278739"/>
            <a:ext cx="1594884" cy="2548982"/>
          </a:xfrm>
          <a:prstGeom prst="straightConnector1">
            <a:avLst/>
          </a:prstGeom>
          <a:ln w="1905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52382722-1A45-FE23-6561-6F64190E2C4C}"/>
              </a:ext>
            </a:extLst>
          </p:cNvPr>
          <p:cNvCxnSpPr>
            <a:cxnSpLocks/>
          </p:cNvCxnSpPr>
          <p:nvPr/>
        </p:nvCxnSpPr>
        <p:spPr>
          <a:xfrm flipV="1">
            <a:off x="8047979" y="1278739"/>
            <a:ext cx="1415865" cy="3088126"/>
          </a:xfrm>
          <a:prstGeom prst="straightConnector1">
            <a:avLst/>
          </a:prstGeom>
          <a:ln w="19050">
            <a:solidFill>
              <a:srgbClr val="00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C6A16AA-302D-5907-536E-ED618C8C77F6}"/>
              </a:ext>
            </a:extLst>
          </p:cNvPr>
          <p:cNvSpPr txBox="1"/>
          <p:nvPr/>
        </p:nvSpPr>
        <p:spPr>
          <a:xfrm>
            <a:off x="8755911" y="862059"/>
            <a:ext cx="141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条件标志位</a:t>
            </a:r>
          </a:p>
        </p:txBody>
      </p:sp>
    </p:spTree>
    <p:extLst>
      <p:ext uri="{BB962C8B-B14F-4D97-AF65-F5344CB8AC3E}">
        <p14:creationId xmlns:p14="http://schemas.microsoft.com/office/powerpoint/2010/main" val="156748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272898" cy="730197"/>
            <a:chOff x="611493" y="278221"/>
            <a:chExt cx="4272898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2598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ISAs——ARM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68690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——ARM</a:t>
              </a:r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234BD869-8A59-488E-9037-F4FA10B182A5}"/>
              </a:ext>
            </a:extLst>
          </p:cNvPr>
          <p:cNvSpPr txBox="1">
            <a:spLocks/>
          </p:cNvSpPr>
          <p:nvPr/>
        </p:nvSpPr>
        <p:spPr>
          <a:xfrm>
            <a:off x="731838" y="1278739"/>
            <a:ext cx="10728325" cy="485982"/>
          </a:xfrm>
          <a:prstGeom prst="rect">
            <a:avLst/>
          </a:prstGeom>
        </p:spPr>
        <p:txBody>
          <a:bodyPr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ARMv7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指令集 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 — 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（数据）寻址模式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AEF90FD-B17F-4480-A747-AA2AA27A8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6825251"/>
              </p:ext>
            </p:extLst>
          </p:nvPr>
        </p:nvGraphicFramePr>
        <p:xfrm>
          <a:off x="1047502" y="1880664"/>
          <a:ext cx="10082613" cy="3962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4404608">
                  <a:extLst>
                    <a:ext uri="{9D8B030D-6E8A-4147-A177-3AD203B41FA5}">
                      <a16:colId xmlns:a16="http://schemas.microsoft.com/office/drawing/2014/main" val="734326112"/>
                    </a:ext>
                  </a:extLst>
                </a:gridCol>
                <a:gridCol w="2868930">
                  <a:extLst>
                    <a:ext uri="{9D8B030D-6E8A-4147-A177-3AD203B41FA5}">
                      <a16:colId xmlns:a16="http://schemas.microsoft.com/office/drawing/2014/main" val="2757860730"/>
                    </a:ext>
                  </a:extLst>
                </a:gridCol>
                <a:gridCol w="2809075">
                  <a:extLst>
                    <a:ext uri="{9D8B030D-6E8A-4147-A177-3AD203B41FA5}">
                      <a16:colId xmlns:a16="http://schemas.microsoft.com/office/drawing/2014/main" val="33774024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寻址模式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ARM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MIPS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662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立即数寻址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977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寄存器寻址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361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寄存器 </a:t>
                      </a:r>
                      <a:r>
                        <a:rPr lang="en-US" altLang="zh-CN" sz="2000" dirty="0"/>
                        <a:t>+ </a:t>
                      </a:r>
                      <a:r>
                        <a:rPr lang="zh-CN" altLang="en-US" sz="2000" dirty="0"/>
                        <a:t>偏移</a:t>
                      </a:r>
                      <a:r>
                        <a:rPr lang="en-US" altLang="zh-CN" sz="2000" b="1" baseline="30000" dirty="0">
                          <a:solidFill>
                            <a:srgbClr val="FF0000"/>
                          </a:solidFill>
                        </a:rPr>
                        <a:t>(1)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259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寄存器 </a:t>
                      </a:r>
                      <a:r>
                        <a:rPr lang="en-US" altLang="zh-CN" sz="2000" dirty="0"/>
                        <a:t>+ </a:t>
                      </a:r>
                      <a:r>
                        <a:rPr lang="zh-CN" altLang="en-US" sz="2000" dirty="0"/>
                        <a:t>寄存器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789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3765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寄存器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寄存器倍乘（移位）</a:t>
                      </a:r>
                      <a:r>
                        <a:rPr lang="en-US" altLang="zh-CN" sz="2000" b="1" baseline="30000" dirty="0">
                          <a:solidFill>
                            <a:srgbClr val="FF0000"/>
                          </a:solidFill>
                        </a:rPr>
                        <a:t>(2)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94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寄存器 </a:t>
                      </a:r>
                      <a:r>
                        <a:rPr lang="en-US" altLang="zh-CN" sz="2000" dirty="0"/>
                        <a:t>+ </a:t>
                      </a:r>
                      <a:r>
                        <a:rPr lang="zh-CN" altLang="en-US" sz="2000" dirty="0"/>
                        <a:t>偏移 </a:t>
                      </a:r>
                      <a:r>
                        <a:rPr lang="en-US" altLang="zh-CN" sz="2000" dirty="0"/>
                        <a:t>+ </a:t>
                      </a:r>
                      <a:r>
                        <a:rPr lang="zh-CN" altLang="en-US" sz="2000" dirty="0"/>
                        <a:t>更新寄存器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860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寄存器 </a:t>
                      </a:r>
                      <a:r>
                        <a:rPr lang="en-US" altLang="zh-CN" sz="2000" dirty="0"/>
                        <a:t>+ </a:t>
                      </a:r>
                      <a:r>
                        <a:rPr lang="zh-CN" altLang="en-US" sz="2000" dirty="0"/>
                        <a:t>寄存器 </a:t>
                      </a:r>
                      <a:r>
                        <a:rPr lang="en-US" altLang="zh-CN" sz="2000" dirty="0"/>
                        <a:t>+ </a:t>
                      </a:r>
                      <a:r>
                        <a:rPr lang="zh-CN" altLang="en-US" sz="2000" dirty="0"/>
                        <a:t>更新寄存器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999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自增、自减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39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3765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相对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的数据寻址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814058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141062F7-8054-4523-A7A1-1D05725A710A}"/>
              </a:ext>
            </a:extLst>
          </p:cNvPr>
          <p:cNvSpPr txBox="1"/>
          <p:nvPr/>
        </p:nvSpPr>
        <p:spPr>
          <a:xfrm>
            <a:off x="967493" y="5850193"/>
            <a:ext cx="10162623" cy="77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2800"/>
              </a:lnSpc>
              <a:buFontTx/>
              <a:buAutoNum type="arabicParenBoth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偏移量有三种格式：立即数、寄存器、寄存器及一个移位常数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2800"/>
              </a:lnSpc>
              <a:buAutoNum type="arabicParenBoth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种移位操作：逻辑左移、逻辑右移、算术右移、循环右移、带扩展的循环右移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967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272898" cy="730197"/>
            <a:chOff x="611493" y="278221"/>
            <a:chExt cx="4272898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2598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ISAs——ARM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68690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——ARM</a:t>
              </a:r>
            </a:p>
          </p:txBody>
        </p:sp>
      </p:grpSp>
      <p:pic>
        <p:nvPicPr>
          <p:cNvPr id="7" name="Picture 6" descr="f02-34-9780124077263">
            <a:extLst>
              <a:ext uri="{FF2B5EF4-FFF2-40B4-BE49-F238E27FC236}">
                <a16:creationId xmlns:a16="http://schemas.microsoft.com/office/drawing/2014/main" id="{388F1BC1-2220-4AD2-B96C-66D2E76BB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982736" y="1637319"/>
            <a:ext cx="5871734" cy="4933490"/>
          </a:xfrm>
          <a:prstGeom prst="rect">
            <a:avLst/>
          </a:prstGeom>
        </p:spPr>
      </p:pic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983FCB93-AD43-4FE7-BE1A-E85E0D8FBC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975814"/>
              </p:ext>
            </p:extLst>
          </p:nvPr>
        </p:nvGraphicFramePr>
        <p:xfrm>
          <a:off x="285872" y="1631027"/>
          <a:ext cx="5510133" cy="3169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711">
                  <a:extLst>
                    <a:ext uri="{9D8B030D-6E8A-4147-A177-3AD203B41FA5}">
                      <a16:colId xmlns:a16="http://schemas.microsoft.com/office/drawing/2014/main" val="1858352928"/>
                    </a:ext>
                  </a:extLst>
                </a:gridCol>
                <a:gridCol w="1836711">
                  <a:extLst>
                    <a:ext uri="{9D8B030D-6E8A-4147-A177-3AD203B41FA5}">
                      <a16:colId xmlns:a16="http://schemas.microsoft.com/office/drawing/2014/main" val="3851011116"/>
                    </a:ext>
                  </a:extLst>
                </a:gridCol>
                <a:gridCol w="1836711">
                  <a:extLst>
                    <a:ext uri="{9D8B030D-6E8A-4147-A177-3AD203B41FA5}">
                      <a16:colId xmlns:a16="http://schemas.microsoft.com/office/drawing/2014/main" val="191390404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ARM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MIPS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259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发布时间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1985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1985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481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指令长度（位）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062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寻址空间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987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数据对齐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326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数据寻址模式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439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通用寄存器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15×32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32×32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359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I/O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存储器映射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存储器映射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1428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25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6" y="278225"/>
            <a:ext cx="2662842" cy="730197"/>
            <a:chOff x="611494" y="278221"/>
            <a:chExt cx="2662842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4" y="700640"/>
              <a:ext cx="266284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Map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存储器映射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102EA2D3-6827-65F4-057A-2A3429A5B58E}"/>
              </a:ext>
            </a:extLst>
          </p:cNvPr>
          <p:cNvSpPr/>
          <p:nvPr/>
        </p:nvSpPr>
        <p:spPr>
          <a:xfrm>
            <a:off x="700647" y="1663468"/>
            <a:ext cx="10794670" cy="468442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方法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：通过</a:t>
            </a:r>
            <a:r>
              <a:rPr lang="zh-CN" altLang="en-US" sz="26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专用</a:t>
            </a:r>
            <a:r>
              <a:rPr lang="en-US" altLang="zh-CN" sz="26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I/O</a:t>
            </a:r>
            <a:r>
              <a:rPr lang="zh-CN" altLang="en-US" sz="26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进行访问，例如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x86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中的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OUT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指令。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方法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：通过</a:t>
            </a:r>
            <a:r>
              <a:rPr lang="zh-CN" altLang="en-US" sz="26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访存指令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，适用所有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RISC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处理器，如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MIPS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ARM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等。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采用访存指令进行外设访问时，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I/O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设备、指令存储器和数据存储器进行</a:t>
            </a:r>
            <a:r>
              <a:rPr lang="zh-CN" altLang="en-US" sz="26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统一编址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，这样，对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I/O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设备的访问和访问存储器设备一样，也是通过访存地址完成的，故称为</a:t>
            </a:r>
            <a:r>
              <a:rPr lang="zh-CN" altLang="en-US" sz="26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存储器映射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所有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I/O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设备均有设备控制器（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Controller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），对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I/O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设备的编址就是对控制器中的</a:t>
            </a:r>
            <a:r>
              <a:rPr lang="zh-CN" altLang="en-US" sz="26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一系列寄存器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的编址。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1F6BE6-F71E-B4CE-AAFD-203C38E7C2A3}"/>
              </a:ext>
            </a:extLst>
          </p:cNvPr>
          <p:cNvSpPr txBox="1"/>
          <p:nvPr/>
        </p:nvSpPr>
        <p:spPr>
          <a:xfrm>
            <a:off x="3311869" y="992298"/>
            <a:ext cx="5575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访问外设的方法</a:t>
            </a:r>
          </a:p>
        </p:txBody>
      </p:sp>
    </p:spTree>
    <p:extLst>
      <p:ext uri="{BB962C8B-B14F-4D97-AF65-F5344CB8AC3E}">
        <p14:creationId xmlns:p14="http://schemas.microsoft.com/office/powerpoint/2010/main" val="307068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6" y="278225"/>
            <a:ext cx="2662842" cy="730197"/>
            <a:chOff x="611494" y="278221"/>
            <a:chExt cx="2662842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4" y="700640"/>
              <a:ext cx="266284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Map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存储器映射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AAB7C054-768E-821C-1E54-2E1E0C6447D3}"/>
              </a:ext>
            </a:extLst>
          </p:cNvPr>
          <p:cNvSpPr/>
          <p:nvPr/>
        </p:nvSpPr>
        <p:spPr>
          <a:xfrm>
            <a:off x="3311236" y="3924026"/>
            <a:ext cx="5569527" cy="11060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控制逻辑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0E5686-1B06-D877-131C-741CF8CB7D25}"/>
              </a:ext>
            </a:extLst>
          </p:cNvPr>
          <p:cNvSpPr/>
          <p:nvPr/>
        </p:nvSpPr>
        <p:spPr>
          <a:xfrm>
            <a:off x="3311236" y="2691181"/>
            <a:ext cx="5569527" cy="1232844"/>
          </a:xfrm>
          <a:prstGeom prst="rect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597D12-26C6-1BBD-AE2A-D27F76772709}"/>
              </a:ext>
            </a:extLst>
          </p:cNvPr>
          <p:cNvSpPr/>
          <p:nvPr/>
        </p:nvSpPr>
        <p:spPr>
          <a:xfrm>
            <a:off x="3643154" y="2908288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接口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寄存器</a:t>
            </a:r>
            <a:r>
              <a:rPr lang="en-US" altLang="zh-CN" b="1" i="1" dirty="0">
                <a:solidFill>
                  <a:schemeClr val="tx1"/>
                </a:solidFill>
              </a:rPr>
              <a:t>1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5AEEE74-A81F-AC27-DCC9-1AEC5D656E46}"/>
              </a:ext>
            </a:extLst>
          </p:cNvPr>
          <p:cNvSpPr txBox="1"/>
          <p:nvPr/>
        </p:nvSpPr>
        <p:spPr>
          <a:xfrm>
            <a:off x="6054141" y="2905567"/>
            <a:ext cx="133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endParaRPr lang="zh-CN" altLang="en-US" sz="3200" b="1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0C55172-87C7-5D87-094C-793AF527B5BD}"/>
              </a:ext>
            </a:extLst>
          </p:cNvPr>
          <p:cNvSpPr/>
          <p:nvPr/>
        </p:nvSpPr>
        <p:spPr>
          <a:xfrm>
            <a:off x="4847261" y="2908997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接口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寄存器</a:t>
            </a:r>
            <a:r>
              <a:rPr lang="en-US" altLang="zh-CN" b="1" i="1" dirty="0">
                <a:solidFill>
                  <a:schemeClr val="tx1"/>
                </a:solidFill>
              </a:rPr>
              <a:t>2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B12A39-0D6C-E04D-20B2-EF0000DE6448}"/>
              </a:ext>
            </a:extLst>
          </p:cNvPr>
          <p:cNvSpPr/>
          <p:nvPr/>
        </p:nvSpPr>
        <p:spPr>
          <a:xfrm>
            <a:off x="7463941" y="2905567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接口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寄存器</a:t>
            </a:r>
            <a:r>
              <a:rPr lang="en-US" altLang="zh-CN" b="1" i="1" dirty="0">
                <a:solidFill>
                  <a:schemeClr val="tx1"/>
                </a:solidFill>
              </a:rPr>
              <a:t>n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10" name="箭头: 上下 9">
            <a:extLst>
              <a:ext uri="{FF2B5EF4-FFF2-40B4-BE49-F238E27FC236}">
                <a16:creationId xmlns:a16="http://schemas.microsoft.com/office/drawing/2014/main" id="{66B9F77F-EB42-2242-642C-AE20FA30ED47}"/>
              </a:ext>
            </a:extLst>
          </p:cNvPr>
          <p:cNvSpPr/>
          <p:nvPr/>
        </p:nvSpPr>
        <p:spPr>
          <a:xfrm>
            <a:off x="5787241" y="1646822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箭头: 上下 10">
            <a:extLst>
              <a:ext uri="{FF2B5EF4-FFF2-40B4-BE49-F238E27FC236}">
                <a16:creationId xmlns:a16="http://schemas.microsoft.com/office/drawing/2014/main" id="{194C0CCF-D6E3-2CA8-F6B4-4F260EDBB9E7}"/>
              </a:ext>
            </a:extLst>
          </p:cNvPr>
          <p:cNvSpPr/>
          <p:nvPr/>
        </p:nvSpPr>
        <p:spPr>
          <a:xfrm>
            <a:off x="5808716" y="5213268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99F621F-8A39-86CB-FB8A-4BC6E9E3FB8E}"/>
              </a:ext>
            </a:extLst>
          </p:cNvPr>
          <p:cNvSpPr txBox="1"/>
          <p:nvPr/>
        </p:nvSpPr>
        <p:spPr>
          <a:xfrm>
            <a:off x="5490062" y="1104631"/>
            <a:ext cx="1223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66FF"/>
                </a:solidFill>
              </a:rPr>
              <a:t>CPU</a:t>
            </a:r>
            <a:endParaRPr lang="zh-CN" altLang="en-US" sz="2800" b="1" dirty="0">
              <a:solidFill>
                <a:srgbClr val="0066FF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60AC1B-85B0-DFE2-314B-5C0D971E04F5}"/>
              </a:ext>
            </a:extLst>
          </p:cNvPr>
          <p:cNvSpPr txBox="1"/>
          <p:nvPr/>
        </p:nvSpPr>
        <p:spPr>
          <a:xfrm>
            <a:off x="5154583" y="6077711"/>
            <a:ext cx="1941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66FF"/>
                </a:solidFill>
              </a:rPr>
              <a:t>I/O</a:t>
            </a:r>
            <a:r>
              <a:rPr lang="zh-CN" altLang="en-US" sz="2800" b="1" dirty="0">
                <a:solidFill>
                  <a:srgbClr val="0066FF"/>
                </a:solidFill>
              </a:rPr>
              <a:t>设备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505C19D-6602-FEA2-20DE-1B6CAF18B9D7}"/>
              </a:ext>
            </a:extLst>
          </p:cNvPr>
          <p:cNvSpPr/>
          <p:nvPr/>
        </p:nvSpPr>
        <p:spPr>
          <a:xfrm>
            <a:off x="3143152" y="2493818"/>
            <a:ext cx="5941471" cy="271945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6451C1C-B815-C628-E28F-F5B64384ED15}"/>
              </a:ext>
            </a:extLst>
          </p:cNvPr>
          <p:cNvSpPr txBox="1"/>
          <p:nvPr/>
        </p:nvSpPr>
        <p:spPr>
          <a:xfrm>
            <a:off x="376429" y="5665972"/>
            <a:ext cx="2074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7030A0"/>
                </a:solidFill>
              </a:rPr>
              <a:t>I/O</a:t>
            </a:r>
            <a:r>
              <a:rPr lang="zh-CN" altLang="en-US" sz="2800" b="1" dirty="0">
                <a:solidFill>
                  <a:srgbClr val="7030A0"/>
                </a:solidFill>
              </a:rPr>
              <a:t>控制器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110E8015-15F2-278A-19E4-24CD0CA29349}"/>
              </a:ext>
            </a:extLst>
          </p:cNvPr>
          <p:cNvCxnSpPr>
            <a:stCxn id="15" idx="0"/>
          </p:cNvCxnSpPr>
          <p:nvPr/>
        </p:nvCxnSpPr>
        <p:spPr>
          <a:xfrm flipV="1">
            <a:off x="1413647" y="3924025"/>
            <a:ext cx="1614561" cy="174194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0648074-728A-100E-14B5-072BA9977D63}"/>
              </a:ext>
            </a:extLst>
          </p:cNvPr>
          <p:cNvSpPr txBox="1"/>
          <p:nvPr/>
        </p:nvSpPr>
        <p:spPr>
          <a:xfrm>
            <a:off x="7825796" y="866407"/>
            <a:ext cx="38616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每个接口寄存器均在存储空间中分配一个地址</a:t>
            </a:r>
          </a:p>
        </p:txBody>
      </p:sp>
    </p:spTree>
    <p:extLst>
      <p:ext uri="{BB962C8B-B14F-4D97-AF65-F5344CB8AC3E}">
        <p14:creationId xmlns:p14="http://schemas.microsoft.com/office/powerpoint/2010/main" val="108995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6" y="278225"/>
            <a:ext cx="2662842" cy="730197"/>
            <a:chOff x="611494" y="278221"/>
            <a:chExt cx="2662842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4" y="700640"/>
              <a:ext cx="266284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Map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存储器映射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6C126391-522E-3928-946B-28435D0361F3}"/>
              </a:ext>
            </a:extLst>
          </p:cNvPr>
          <p:cNvSpPr/>
          <p:nvPr/>
        </p:nvSpPr>
        <p:spPr>
          <a:xfrm>
            <a:off x="278880" y="3489732"/>
            <a:ext cx="5569527" cy="11060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</a:rPr>
              <a:t>GPIO</a:t>
            </a:r>
            <a:r>
              <a:rPr lang="zh-CN" altLang="en-US" sz="3600" dirty="0">
                <a:solidFill>
                  <a:schemeClr val="tx1"/>
                </a:solidFill>
              </a:rPr>
              <a:t>控制逻辑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F53D477-95CA-4740-713F-80CCDE564CB0}"/>
              </a:ext>
            </a:extLst>
          </p:cNvPr>
          <p:cNvSpPr/>
          <p:nvPr/>
        </p:nvSpPr>
        <p:spPr>
          <a:xfrm>
            <a:off x="278880" y="2256887"/>
            <a:ext cx="5569527" cy="1232844"/>
          </a:xfrm>
          <a:prstGeom prst="rect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C4F1C35-2D02-7A93-99B9-74D91F78A84B}"/>
              </a:ext>
            </a:extLst>
          </p:cNvPr>
          <p:cNvSpPr/>
          <p:nvPr/>
        </p:nvSpPr>
        <p:spPr>
          <a:xfrm>
            <a:off x="610798" y="2473994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Data1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寄存器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CAFBE07-29A5-A149-90B8-386AE83C7C5D}"/>
              </a:ext>
            </a:extLst>
          </p:cNvPr>
          <p:cNvSpPr txBox="1"/>
          <p:nvPr/>
        </p:nvSpPr>
        <p:spPr>
          <a:xfrm>
            <a:off x="3021785" y="2471273"/>
            <a:ext cx="133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endParaRPr lang="zh-CN" altLang="en-US" sz="3200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5777288-B1C8-C7D8-44C2-619E2D11DA49}"/>
              </a:ext>
            </a:extLst>
          </p:cNvPr>
          <p:cNvSpPr/>
          <p:nvPr/>
        </p:nvSpPr>
        <p:spPr>
          <a:xfrm>
            <a:off x="1814905" y="2474703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Data2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i="1" dirty="0">
                <a:solidFill>
                  <a:schemeClr val="tx1"/>
                </a:solidFill>
              </a:rPr>
              <a:t>寄存器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BA32086-10A6-636D-7019-DC2D95121FF9}"/>
              </a:ext>
            </a:extLst>
          </p:cNvPr>
          <p:cNvSpPr/>
          <p:nvPr/>
        </p:nvSpPr>
        <p:spPr>
          <a:xfrm>
            <a:off x="4431585" y="2471273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接口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寄存器</a:t>
            </a:r>
            <a:r>
              <a:rPr lang="en-US" altLang="zh-CN" b="1" i="1" dirty="0">
                <a:solidFill>
                  <a:schemeClr val="tx1"/>
                </a:solidFill>
              </a:rPr>
              <a:t>n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24" name="箭头: 上下 23">
            <a:extLst>
              <a:ext uri="{FF2B5EF4-FFF2-40B4-BE49-F238E27FC236}">
                <a16:creationId xmlns:a16="http://schemas.microsoft.com/office/drawing/2014/main" id="{EE9EEA9A-B711-A838-D574-59253E8C12B6}"/>
              </a:ext>
            </a:extLst>
          </p:cNvPr>
          <p:cNvSpPr/>
          <p:nvPr/>
        </p:nvSpPr>
        <p:spPr>
          <a:xfrm>
            <a:off x="2743008" y="1182822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箭头: 上下 24">
            <a:extLst>
              <a:ext uri="{FF2B5EF4-FFF2-40B4-BE49-F238E27FC236}">
                <a16:creationId xmlns:a16="http://schemas.microsoft.com/office/drawing/2014/main" id="{705540CD-C113-DAE3-AE71-BE007DD057E2}"/>
              </a:ext>
            </a:extLst>
          </p:cNvPr>
          <p:cNvSpPr/>
          <p:nvPr/>
        </p:nvSpPr>
        <p:spPr>
          <a:xfrm>
            <a:off x="2736777" y="4747652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2770C78-3431-2847-2CEB-A80E5B97133E}"/>
              </a:ext>
            </a:extLst>
          </p:cNvPr>
          <p:cNvSpPr txBox="1"/>
          <p:nvPr/>
        </p:nvSpPr>
        <p:spPr>
          <a:xfrm>
            <a:off x="3099449" y="1004623"/>
            <a:ext cx="1223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66FF"/>
                </a:solidFill>
              </a:rPr>
              <a:t>CPU</a:t>
            </a:r>
            <a:endParaRPr lang="zh-CN" altLang="en-US" sz="2800" b="1" dirty="0">
              <a:solidFill>
                <a:srgbClr val="0066FF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5774302-DC45-6A9E-21CD-921BDA7C424A}"/>
              </a:ext>
            </a:extLst>
          </p:cNvPr>
          <p:cNvSpPr txBox="1"/>
          <p:nvPr/>
        </p:nvSpPr>
        <p:spPr>
          <a:xfrm>
            <a:off x="92907" y="4843825"/>
            <a:ext cx="15083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7030A0"/>
                </a:solidFill>
              </a:rPr>
              <a:t>GPIO</a:t>
            </a:r>
          </a:p>
          <a:p>
            <a:pPr algn="ctr"/>
            <a:r>
              <a:rPr lang="zh-CN" altLang="en-US" sz="2800" b="1" dirty="0">
                <a:solidFill>
                  <a:srgbClr val="7030A0"/>
                </a:solidFill>
              </a:rPr>
              <a:t>控制器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2AD3C62-8564-7052-8463-A6C83F75E79B}"/>
              </a:ext>
            </a:extLst>
          </p:cNvPr>
          <p:cNvSpPr txBox="1"/>
          <p:nvPr/>
        </p:nvSpPr>
        <p:spPr>
          <a:xfrm>
            <a:off x="5761910" y="633655"/>
            <a:ext cx="125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数据？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FB16AAE-AE9F-DAE9-C631-878DD991BEB0}"/>
              </a:ext>
            </a:extLst>
          </p:cNvPr>
          <p:cNvCxnSpPr>
            <a:cxnSpLocks/>
          </p:cNvCxnSpPr>
          <p:nvPr/>
        </p:nvCxnSpPr>
        <p:spPr>
          <a:xfrm flipH="1">
            <a:off x="5075130" y="1257110"/>
            <a:ext cx="1156158" cy="5533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A596CF4-8E11-4D27-7BFB-5A7CDCEF1FE6}"/>
              </a:ext>
            </a:extLst>
          </p:cNvPr>
          <p:cNvCxnSpPr>
            <a:cxnSpLocks/>
          </p:cNvCxnSpPr>
          <p:nvPr/>
        </p:nvCxnSpPr>
        <p:spPr>
          <a:xfrm>
            <a:off x="6219040" y="1282398"/>
            <a:ext cx="1314521" cy="5161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4C4C986A-7052-63E9-0013-3E5E29AF833D}"/>
              </a:ext>
            </a:extLst>
          </p:cNvPr>
          <p:cNvGrpSpPr/>
          <p:nvPr/>
        </p:nvGrpSpPr>
        <p:grpSpPr>
          <a:xfrm>
            <a:off x="6157830" y="996806"/>
            <a:ext cx="5941471" cy="5432270"/>
            <a:chOff x="6157830" y="996806"/>
            <a:chExt cx="5941471" cy="5432270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CF7564ED-A431-00BB-6371-832DF08E24F8}"/>
                </a:ext>
              </a:extLst>
            </p:cNvPr>
            <p:cNvGrpSpPr/>
            <p:nvPr/>
          </p:nvGrpSpPr>
          <p:grpSpPr>
            <a:xfrm>
              <a:off x="6157830" y="996806"/>
              <a:ext cx="5941471" cy="4793309"/>
              <a:chOff x="6157830" y="996806"/>
              <a:chExt cx="5941471" cy="4793309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5DA7D61-EEA6-AF73-4E95-7E17AD914E14}"/>
                  </a:ext>
                </a:extLst>
              </p:cNvPr>
              <p:cNvSpPr/>
              <p:nvPr/>
            </p:nvSpPr>
            <p:spPr>
              <a:xfrm>
                <a:off x="6343803" y="3481915"/>
                <a:ext cx="5569527" cy="110601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600" dirty="0">
                    <a:solidFill>
                      <a:schemeClr val="tx1"/>
                    </a:solidFill>
                  </a:rPr>
                  <a:t>访存逻辑</a:t>
                </a:r>
                <a:endParaRPr lang="en-US" altLang="zh-CN" sz="3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B2A74625-6DFF-508F-040D-25F6825198C4}"/>
                  </a:ext>
                </a:extLst>
              </p:cNvPr>
              <p:cNvSpPr/>
              <p:nvPr/>
            </p:nvSpPr>
            <p:spPr>
              <a:xfrm>
                <a:off x="6343803" y="2249070"/>
                <a:ext cx="5569527" cy="1232844"/>
              </a:xfrm>
              <a:prstGeom prst="rect">
                <a:avLst/>
              </a:prstGeom>
              <a:noFill/>
              <a:ln w="19050">
                <a:solidFill>
                  <a:srgbClr val="006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0E477A5-57F9-31A3-639F-D321522D758D}"/>
                  </a:ext>
                </a:extLst>
              </p:cNvPr>
              <p:cNvSpPr/>
              <p:nvPr/>
            </p:nvSpPr>
            <p:spPr>
              <a:xfrm>
                <a:off x="6675721" y="2466177"/>
                <a:ext cx="1080655" cy="798630"/>
              </a:xfrm>
              <a:prstGeom prst="rect">
                <a:avLst/>
              </a:prstGeom>
              <a:noFill/>
              <a:ln w="19050"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Data</a:t>
                </a:r>
              </a:p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</a:rPr>
                  <a:t>寄存器</a:t>
                </a:r>
                <a:endParaRPr lang="zh-CN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A5142D3E-7F70-C627-71F4-719A896E70FC}"/>
                  </a:ext>
                </a:extLst>
              </p:cNvPr>
              <p:cNvSpPr txBox="1"/>
              <p:nvPr/>
            </p:nvSpPr>
            <p:spPr>
              <a:xfrm>
                <a:off x="9086708" y="2463456"/>
                <a:ext cx="13300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/>
                  <a:t>.</a:t>
                </a:r>
                <a:r>
                  <a:rPr lang="zh-CN" altLang="en-US" sz="3200" b="1" dirty="0"/>
                  <a:t> </a:t>
                </a:r>
                <a:r>
                  <a:rPr lang="en-US" altLang="zh-CN" sz="3200" b="1" dirty="0"/>
                  <a:t>.</a:t>
                </a:r>
                <a:r>
                  <a:rPr lang="zh-CN" altLang="en-US" sz="3200" b="1" dirty="0"/>
                  <a:t> </a:t>
                </a:r>
                <a:r>
                  <a:rPr lang="en-US" altLang="zh-CN" sz="3200" b="1" dirty="0"/>
                  <a:t>.</a:t>
                </a:r>
                <a:r>
                  <a:rPr lang="zh-CN" altLang="en-US" sz="3200" b="1" dirty="0"/>
                  <a:t> </a:t>
                </a:r>
                <a:r>
                  <a:rPr lang="en-US" altLang="zh-CN" sz="3200" b="1" dirty="0"/>
                  <a:t>.</a:t>
                </a:r>
                <a:r>
                  <a:rPr lang="zh-CN" altLang="en-US" sz="3200" b="1" dirty="0"/>
                  <a:t> </a:t>
                </a:r>
                <a:r>
                  <a:rPr lang="en-US" altLang="zh-CN" sz="3200" b="1" dirty="0"/>
                  <a:t>.</a:t>
                </a:r>
                <a:r>
                  <a:rPr lang="zh-CN" altLang="en-US" sz="3200" b="1" dirty="0"/>
                  <a:t> </a:t>
                </a:r>
                <a:r>
                  <a:rPr lang="en-US" altLang="zh-CN" sz="3200" b="1" dirty="0"/>
                  <a:t>.</a:t>
                </a:r>
                <a:endParaRPr lang="zh-CN" altLang="en-US" sz="3200" b="1" dirty="0"/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E225E6F-C916-6BB7-78F5-B940A08F3C08}"/>
                  </a:ext>
                </a:extLst>
              </p:cNvPr>
              <p:cNvSpPr/>
              <p:nvPr/>
            </p:nvSpPr>
            <p:spPr>
              <a:xfrm>
                <a:off x="7879828" y="2466886"/>
                <a:ext cx="1080655" cy="798630"/>
              </a:xfrm>
              <a:prstGeom prst="rect">
                <a:avLst/>
              </a:prstGeom>
              <a:noFill/>
              <a:ln w="19050"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</a:rPr>
                  <a:t>Address</a:t>
                </a:r>
                <a:r>
                  <a:rPr lang="zh-CN" altLang="en-US" b="1" i="1" dirty="0">
                    <a:solidFill>
                      <a:schemeClr val="tx1"/>
                    </a:solidFill>
                  </a:rPr>
                  <a:t>寄存器</a:t>
                </a: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BB454CA-7B5F-47A0-37B7-5F21CD8F4A80}"/>
                  </a:ext>
                </a:extLst>
              </p:cNvPr>
              <p:cNvSpPr/>
              <p:nvPr/>
            </p:nvSpPr>
            <p:spPr>
              <a:xfrm>
                <a:off x="10496508" y="2463456"/>
                <a:ext cx="1080655" cy="798630"/>
              </a:xfrm>
              <a:prstGeom prst="rect">
                <a:avLst/>
              </a:prstGeom>
              <a:noFill/>
              <a:ln w="19050">
                <a:solidFill>
                  <a:srgbClr val="FF00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</a:rPr>
                  <a:t>接口</a:t>
                </a:r>
                <a:endParaRPr lang="en-US" altLang="zh-CN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zh-CN" altLang="en-US" b="1" dirty="0">
                    <a:solidFill>
                      <a:schemeClr val="tx1"/>
                    </a:solidFill>
                  </a:rPr>
                  <a:t>寄存器</a:t>
                </a:r>
                <a:r>
                  <a:rPr lang="en-US" altLang="zh-CN" b="1" i="1" dirty="0">
                    <a:solidFill>
                      <a:schemeClr val="tx1"/>
                    </a:solidFill>
                  </a:rPr>
                  <a:t>n</a:t>
                </a:r>
                <a:endParaRPr lang="zh-CN" altLang="en-US" b="1" i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2" name="箭头: 上下 41">
                <a:extLst>
                  <a:ext uri="{FF2B5EF4-FFF2-40B4-BE49-F238E27FC236}">
                    <a16:creationId xmlns:a16="http://schemas.microsoft.com/office/drawing/2014/main" id="{74F68BCD-C4BB-9F1B-8EF5-354D83D7DFD2}"/>
                  </a:ext>
                </a:extLst>
              </p:cNvPr>
              <p:cNvSpPr/>
              <p:nvPr/>
            </p:nvSpPr>
            <p:spPr>
              <a:xfrm>
                <a:off x="8807931" y="1175005"/>
                <a:ext cx="617517" cy="852568"/>
              </a:xfrm>
              <a:prstGeom prst="up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3" name="箭头: 上下 42">
                <a:extLst>
                  <a:ext uri="{FF2B5EF4-FFF2-40B4-BE49-F238E27FC236}">
                    <a16:creationId xmlns:a16="http://schemas.microsoft.com/office/drawing/2014/main" id="{8463B53F-2E23-B483-8458-CF5CF1F6FD95}"/>
                  </a:ext>
                </a:extLst>
              </p:cNvPr>
              <p:cNvSpPr/>
              <p:nvPr/>
            </p:nvSpPr>
            <p:spPr>
              <a:xfrm>
                <a:off x="8801700" y="4739835"/>
                <a:ext cx="617517" cy="852568"/>
              </a:xfrm>
              <a:prstGeom prst="upDownArrow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9C3DE2B8-2E37-C0BF-F7FD-CB7E26C9DDF9}"/>
                  </a:ext>
                </a:extLst>
              </p:cNvPr>
              <p:cNvSpPr txBox="1"/>
              <p:nvPr/>
            </p:nvSpPr>
            <p:spPr>
              <a:xfrm>
                <a:off x="9164372" y="996806"/>
                <a:ext cx="122315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0066FF"/>
                    </a:solidFill>
                  </a:rPr>
                  <a:t>CPU</a:t>
                </a:r>
                <a:endParaRPr lang="zh-CN" altLang="en-US" sz="2800" b="1" dirty="0">
                  <a:solidFill>
                    <a:srgbClr val="0066FF"/>
                  </a:solidFill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3B78BA87-14D0-9B9C-122C-DA3343405361}"/>
                  </a:ext>
                </a:extLst>
              </p:cNvPr>
              <p:cNvSpPr/>
              <p:nvPr/>
            </p:nvSpPr>
            <p:spPr>
              <a:xfrm>
                <a:off x="6157830" y="2027573"/>
                <a:ext cx="5941471" cy="2719450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4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42FA3AB5-2B13-33B9-8333-5407DAE8866B}"/>
                  </a:ext>
                </a:extLst>
              </p:cNvPr>
              <p:cNvSpPr txBox="1"/>
              <p:nvPr/>
            </p:nvSpPr>
            <p:spPr>
              <a:xfrm>
                <a:off x="6157830" y="4836008"/>
                <a:ext cx="150836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rgbClr val="7030A0"/>
                    </a:solidFill>
                  </a:rPr>
                  <a:t>存储器</a:t>
                </a:r>
                <a:endParaRPr lang="en-US" altLang="zh-CN" sz="2800" b="1" dirty="0">
                  <a:solidFill>
                    <a:srgbClr val="7030A0"/>
                  </a:solidFill>
                </a:endParaRPr>
              </a:p>
              <a:p>
                <a:pPr algn="ctr"/>
                <a:r>
                  <a:rPr lang="zh-CN" altLang="en-US" sz="2800" b="1" dirty="0">
                    <a:solidFill>
                      <a:srgbClr val="7030A0"/>
                    </a:solidFill>
                  </a:rPr>
                  <a:t>控制器</a:t>
                </a:r>
              </a:p>
            </p:txBody>
          </p:sp>
        </p:grp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92471902-5D0E-458F-7B39-F7CD0F3A7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7558" y="5733751"/>
              <a:ext cx="685800" cy="695325"/>
            </a:xfrm>
            <a:prstGeom prst="rect">
              <a:avLst/>
            </a:prstGeom>
          </p:spPr>
        </p:pic>
      </p:grpSp>
      <p:pic>
        <p:nvPicPr>
          <p:cNvPr id="47" name="图片 46">
            <a:extLst>
              <a:ext uri="{FF2B5EF4-FFF2-40B4-BE49-F238E27FC236}">
                <a16:creationId xmlns:a16="http://schemas.microsoft.com/office/drawing/2014/main" id="{4BC90F54-D4FA-8251-E710-8C91FAC645E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1622" y="5682133"/>
            <a:ext cx="1647825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6" y="278225"/>
            <a:ext cx="2662842" cy="730197"/>
            <a:chOff x="611494" y="278221"/>
            <a:chExt cx="2662842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4" y="700640"/>
              <a:ext cx="266284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Map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存储器映射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A370916-3799-E333-67B0-A0399EDE5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297534"/>
              </p:ext>
            </p:extLst>
          </p:nvPr>
        </p:nvGraphicFramePr>
        <p:xfrm>
          <a:off x="408545" y="1782852"/>
          <a:ext cx="7931112" cy="24762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72137">
                  <a:extLst>
                    <a:ext uri="{9D8B030D-6E8A-4147-A177-3AD203B41FA5}">
                      <a16:colId xmlns:a16="http://schemas.microsoft.com/office/drawing/2014/main" val="1658766828"/>
                    </a:ext>
                  </a:extLst>
                </a:gridCol>
                <a:gridCol w="4358975">
                  <a:extLst>
                    <a:ext uri="{9D8B030D-6E8A-4147-A177-3AD203B41FA5}">
                      <a16:colId xmlns:a16="http://schemas.microsoft.com/office/drawing/2014/main" val="2247699420"/>
                    </a:ext>
                  </a:extLst>
                </a:gridCol>
              </a:tblGrid>
              <a:tr h="6190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设备名称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基地址</a:t>
                      </a:r>
                      <a:endParaRPr lang="zh-CN" sz="2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024111"/>
                  </a:ext>
                </a:extLst>
              </a:tr>
              <a:tr h="6190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指令存储器（</a:t>
                      </a:r>
                      <a:r>
                        <a:rPr lang="en-US" sz="24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inst_rom</a:t>
                      </a: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0x00000000~0x0</a:t>
                      </a:r>
                      <a:r>
                        <a:rPr lang="en-US" altLang="zh-CN" sz="24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FFFFFFF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8654405"/>
                  </a:ext>
                </a:extLst>
              </a:tr>
              <a:tr h="6190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数据存储器（</a:t>
                      </a:r>
                      <a:r>
                        <a:rPr lang="en-US" sz="24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data_ram</a:t>
                      </a: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0x</a:t>
                      </a:r>
                      <a:r>
                        <a:rPr lang="en-US" altLang="zh-CN" sz="24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en-US" sz="24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000000~0x</a:t>
                      </a:r>
                      <a:r>
                        <a:rPr lang="en-US" altLang="zh-CN" sz="24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1FFFFFFF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07390935"/>
                  </a:ext>
                </a:extLst>
              </a:tr>
              <a:tr h="61906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I/O</a:t>
                      </a:r>
                      <a:r>
                        <a:rPr lang="zh-CN" altLang="en-US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空间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0x</a:t>
                      </a:r>
                      <a:r>
                        <a:rPr lang="en-US" altLang="zh-CN" sz="24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80000000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25386323"/>
                  </a:ext>
                </a:extLst>
              </a:tr>
            </a:tbl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5183484F-0474-7C01-5E99-22FCC08D8F13}"/>
              </a:ext>
            </a:extLst>
          </p:cNvPr>
          <p:cNvGrpSpPr/>
          <p:nvPr/>
        </p:nvGrpSpPr>
        <p:grpSpPr>
          <a:xfrm>
            <a:off x="8816650" y="1161731"/>
            <a:ext cx="2877784" cy="4657171"/>
            <a:chOff x="8742219" y="1161731"/>
            <a:chExt cx="2877784" cy="4657171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9110408-EA3B-AA66-36C9-67C83EB49A43}"/>
                </a:ext>
              </a:extLst>
            </p:cNvPr>
            <p:cNvSpPr/>
            <p:nvPr/>
          </p:nvSpPr>
          <p:spPr>
            <a:xfrm>
              <a:off x="10133921" y="4668197"/>
              <a:ext cx="1484415" cy="10557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0066FF"/>
                  </a:solidFill>
                </a:rPr>
                <a:t>.text</a:t>
              </a:r>
              <a:r>
                <a:rPr lang="zh-CN" altLang="en-US" sz="2400" dirty="0">
                  <a:solidFill>
                    <a:srgbClr val="0066FF"/>
                  </a:solidFill>
                </a:rPr>
                <a:t>段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C185D7B-E002-7B0C-36E9-4956E1BD273A}"/>
                </a:ext>
              </a:extLst>
            </p:cNvPr>
            <p:cNvSpPr txBox="1"/>
            <p:nvPr/>
          </p:nvSpPr>
          <p:spPr>
            <a:xfrm>
              <a:off x="8746175" y="5449570"/>
              <a:ext cx="1389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0x00000000</a:t>
              </a:r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14541557-543C-1D78-2347-36E32691CB1D}"/>
                </a:ext>
              </a:extLst>
            </p:cNvPr>
            <p:cNvSpPr txBox="1"/>
            <p:nvPr/>
          </p:nvSpPr>
          <p:spPr>
            <a:xfrm>
              <a:off x="8746175" y="4655125"/>
              <a:ext cx="1389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0x0FFFFFFF</a:t>
              </a:r>
              <a:endParaRPr lang="zh-CN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149773E-3F22-865F-4569-4C6B325FF405}"/>
                </a:ext>
              </a:extLst>
            </p:cNvPr>
            <p:cNvSpPr/>
            <p:nvPr/>
          </p:nvSpPr>
          <p:spPr>
            <a:xfrm>
              <a:off x="10135588" y="3607126"/>
              <a:ext cx="1484415" cy="10557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0066FF"/>
                  </a:solidFill>
                </a:rPr>
                <a:t>.data</a:t>
              </a:r>
              <a:r>
                <a:rPr lang="zh-CN" altLang="en-US" sz="2400" dirty="0">
                  <a:solidFill>
                    <a:srgbClr val="0066FF"/>
                  </a:solidFill>
                </a:rPr>
                <a:t>段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F47B343-806F-5B68-37F4-96B009D62E93}"/>
                </a:ext>
              </a:extLst>
            </p:cNvPr>
            <p:cNvSpPr txBox="1"/>
            <p:nvPr/>
          </p:nvSpPr>
          <p:spPr>
            <a:xfrm>
              <a:off x="8744198" y="4308764"/>
              <a:ext cx="1389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0x10000000</a:t>
              </a:r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A2D47B6-93B0-BBCE-FFE3-5A3F49B504E6}"/>
                </a:ext>
              </a:extLst>
            </p:cNvPr>
            <p:cNvSpPr txBox="1"/>
            <p:nvPr/>
          </p:nvSpPr>
          <p:spPr>
            <a:xfrm>
              <a:off x="8742219" y="3594265"/>
              <a:ext cx="1389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0x1FFFFFFF</a:t>
              </a:r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82653D8-40EF-E926-9055-F66508F4873E}"/>
                </a:ext>
              </a:extLst>
            </p:cNvPr>
            <p:cNvSpPr/>
            <p:nvPr/>
          </p:nvSpPr>
          <p:spPr>
            <a:xfrm>
              <a:off x="10133920" y="2125327"/>
              <a:ext cx="1484415" cy="52322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rgbClr val="0066FF"/>
                  </a:solidFill>
                </a:rPr>
                <a:t>I/O</a:t>
              </a:r>
              <a:r>
                <a:rPr lang="zh-CN" altLang="en-US" sz="2400" dirty="0">
                  <a:solidFill>
                    <a:srgbClr val="0066FF"/>
                  </a:solidFill>
                </a:rPr>
                <a:t>空间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4C26225-2177-42C8-2AE1-D735FCD24BA1}"/>
                </a:ext>
              </a:extLst>
            </p:cNvPr>
            <p:cNvSpPr/>
            <p:nvPr/>
          </p:nvSpPr>
          <p:spPr>
            <a:xfrm>
              <a:off x="10133919" y="2648129"/>
              <a:ext cx="1484415" cy="9655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66FF"/>
                  </a:solidFill>
                </a:rPr>
                <a:t>.</a:t>
              </a:r>
              <a:r>
                <a:rPr lang="zh-CN" altLang="en-US" sz="2800" b="1" dirty="0">
                  <a:solidFill>
                    <a:srgbClr val="0066FF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66FF"/>
                  </a:solidFill>
                </a:rPr>
                <a:t>.</a:t>
              </a:r>
              <a:r>
                <a:rPr lang="zh-CN" altLang="en-US" sz="2800" b="1" dirty="0">
                  <a:solidFill>
                    <a:srgbClr val="0066FF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66FF"/>
                  </a:solidFill>
                </a:rPr>
                <a:t>.</a:t>
              </a:r>
              <a:r>
                <a:rPr lang="zh-CN" altLang="en-US" sz="2800" b="1" dirty="0">
                  <a:solidFill>
                    <a:srgbClr val="0066FF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66FF"/>
                  </a:solidFill>
                </a:rPr>
                <a:t>.</a:t>
              </a:r>
              <a:r>
                <a:rPr lang="zh-CN" altLang="en-US" sz="2800" b="1" dirty="0">
                  <a:solidFill>
                    <a:srgbClr val="0066FF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66FF"/>
                  </a:solidFill>
                </a:rPr>
                <a:t>. .</a:t>
              </a:r>
            </a:p>
            <a:p>
              <a:pPr algn="ctr"/>
              <a:r>
                <a:rPr lang="en-US" altLang="zh-CN" sz="2800" b="1" dirty="0">
                  <a:solidFill>
                    <a:srgbClr val="0066FF"/>
                  </a:solidFill>
                </a:rPr>
                <a:t>. . . . . .</a:t>
              </a:r>
              <a:endParaRPr lang="zh-CN" altLang="en-US" sz="2800" b="1" dirty="0">
                <a:solidFill>
                  <a:srgbClr val="0066FF"/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0F98ACC-E5E7-3388-2BC0-F39F75DFD810}"/>
                </a:ext>
              </a:extLst>
            </p:cNvPr>
            <p:cNvSpPr txBox="1"/>
            <p:nvPr/>
          </p:nvSpPr>
          <p:spPr>
            <a:xfrm>
              <a:off x="8742219" y="2335481"/>
              <a:ext cx="1389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0x80000000</a:t>
              </a:r>
              <a:endParaRPr lang="zh-CN" altLang="en-US" dirty="0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7D068F8-D1C6-3E71-3EE9-B170704D6E45}"/>
                </a:ext>
              </a:extLst>
            </p:cNvPr>
            <p:cNvSpPr/>
            <p:nvPr/>
          </p:nvSpPr>
          <p:spPr>
            <a:xfrm>
              <a:off x="10133984" y="1161731"/>
              <a:ext cx="1484415" cy="96550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 dirty="0">
                  <a:solidFill>
                    <a:srgbClr val="0066FF"/>
                  </a:solidFill>
                </a:rPr>
                <a:t>.</a:t>
              </a:r>
              <a:r>
                <a:rPr lang="zh-CN" altLang="en-US" sz="2800" b="1" dirty="0">
                  <a:solidFill>
                    <a:srgbClr val="0066FF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66FF"/>
                  </a:solidFill>
                </a:rPr>
                <a:t>.</a:t>
              </a:r>
              <a:r>
                <a:rPr lang="zh-CN" altLang="en-US" sz="2800" b="1" dirty="0">
                  <a:solidFill>
                    <a:srgbClr val="0066FF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66FF"/>
                  </a:solidFill>
                </a:rPr>
                <a:t>.</a:t>
              </a:r>
              <a:r>
                <a:rPr lang="zh-CN" altLang="en-US" sz="2800" b="1" dirty="0">
                  <a:solidFill>
                    <a:srgbClr val="0066FF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66FF"/>
                  </a:solidFill>
                </a:rPr>
                <a:t>.</a:t>
              </a:r>
              <a:r>
                <a:rPr lang="zh-CN" altLang="en-US" sz="2800" b="1" dirty="0">
                  <a:solidFill>
                    <a:srgbClr val="0066FF"/>
                  </a:solidFill>
                </a:rPr>
                <a:t> </a:t>
              </a:r>
              <a:r>
                <a:rPr lang="en-US" altLang="zh-CN" sz="2800" b="1" dirty="0">
                  <a:solidFill>
                    <a:srgbClr val="0066FF"/>
                  </a:solidFill>
                </a:rPr>
                <a:t>. .</a:t>
              </a:r>
            </a:p>
            <a:p>
              <a:pPr algn="ctr"/>
              <a:r>
                <a:rPr lang="en-US" altLang="zh-CN" sz="2800" b="1" dirty="0">
                  <a:solidFill>
                    <a:srgbClr val="0066FF"/>
                  </a:solidFill>
                </a:rPr>
                <a:t>. . . . . .</a:t>
              </a:r>
              <a:endParaRPr lang="zh-CN" altLang="en-US" sz="2800" b="1" dirty="0">
                <a:solidFill>
                  <a:srgbClr val="0066FF"/>
                </a:solidFill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5059173-74F4-234E-224C-8BBDC449DFAB}"/>
                </a:ext>
              </a:extLst>
            </p:cNvPr>
            <p:cNvSpPr txBox="1"/>
            <p:nvPr/>
          </p:nvSpPr>
          <p:spPr>
            <a:xfrm>
              <a:off x="8750137" y="1167742"/>
              <a:ext cx="13894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/>
                <a:t>0xFFFFFFFF</a:t>
              </a:r>
              <a:endParaRPr lang="zh-CN" altLang="en-US" dirty="0"/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DBEC0266-C6F7-AB28-B190-AC12C5F895F7}"/>
              </a:ext>
            </a:extLst>
          </p:cNvPr>
          <p:cNvSpPr txBox="1"/>
          <p:nvPr/>
        </p:nvSpPr>
        <p:spPr>
          <a:xfrm>
            <a:off x="1586175" y="5009690"/>
            <a:ext cx="5575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访存地址空间划分</a:t>
            </a:r>
          </a:p>
        </p:txBody>
      </p:sp>
    </p:spTree>
    <p:extLst>
      <p:ext uri="{BB962C8B-B14F-4D97-AF65-F5344CB8AC3E}">
        <p14:creationId xmlns:p14="http://schemas.microsoft.com/office/powerpoint/2010/main" val="352204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6" y="278225"/>
            <a:ext cx="2662842" cy="730197"/>
            <a:chOff x="611494" y="278221"/>
            <a:chExt cx="2662842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4" y="700640"/>
              <a:ext cx="266284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Map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存储器映射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5BE285E-C53B-FA9F-0D59-D8E82DE1EFF8}"/>
              </a:ext>
            </a:extLst>
          </p:cNvPr>
          <p:cNvSpPr/>
          <p:nvPr/>
        </p:nvSpPr>
        <p:spPr>
          <a:xfrm>
            <a:off x="278880" y="4433630"/>
            <a:ext cx="5569527" cy="11060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</a:rPr>
              <a:t>GPIO</a:t>
            </a:r>
            <a:r>
              <a:rPr lang="zh-CN" altLang="en-US" sz="3600" dirty="0">
                <a:solidFill>
                  <a:schemeClr val="tx1"/>
                </a:solidFill>
              </a:rPr>
              <a:t>控制逻辑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D457652-4836-AE54-4AC5-280A8797748E}"/>
              </a:ext>
            </a:extLst>
          </p:cNvPr>
          <p:cNvSpPr/>
          <p:nvPr/>
        </p:nvSpPr>
        <p:spPr>
          <a:xfrm>
            <a:off x="278880" y="3200785"/>
            <a:ext cx="5569527" cy="1232844"/>
          </a:xfrm>
          <a:prstGeom prst="rect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87FF9B8-FC13-1A61-414B-E9ECCCF6168F}"/>
              </a:ext>
            </a:extLst>
          </p:cNvPr>
          <p:cNvSpPr/>
          <p:nvPr/>
        </p:nvSpPr>
        <p:spPr>
          <a:xfrm>
            <a:off x="610798" y="3417892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Data1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寄存器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7DD11B7-2304-028F-9C33-5B931A4B73EF}"/>
              </a:ext>
            </a:extLst>
          </p:cNvPr>
          <p:cNvSpPr txBox="1"/>
          <p:nvPr/>
        </p:nvSpPr>
        <p:spPr>
          <a:xfrm>
            <a:off x="3021785" y="3415171"/>
            <a:ext cx="133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endParaRPr lang="zh-CN" altLang="en-US" sz="3200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D3BB562-D2AD-1247-039E-35F2D3F21A39}"/>
              </a:ext>
            </a:extLst>
          </p:cNvPr>
          <p:cNvSpPr/>
          <p:nvPr/>
        </p:nvSpPr>
        <p:spPr>
          <a:xfrm>
            <a:off x="1814905" y="3418601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Data2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i="1" dirty="0">
                <a:solidFill>
                  <a:schemeClr val="tx1"/>
                </a:solidFill>
              </a:rPr>
              <a:t>寄存器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9F067E-7BA5-2377-C39D-3C5A1F661C6F}"/>
              </a:ext>
            </a:extLst>
          </p:cNvPr>
          <p:cNvSpPr/>
          <p:nvPr/>
        </p:nvSpPr>
        <p:spPr>
          <a:xfrm>
            <a:off x="4431585" y="3415171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接口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寄存器</a:t>
            </a:r>
            <a:r>
              <a:rPr lang="en-US" altLang="zh-CN" b="1" i="1" dirty="0">
                <a:solidFill>
                  <a:schemeClr val="tx1"/>
                </a:solidFill>
              </a:rPr>
              <a:t>n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24" name="箭头: 上下 23">
            <a:extLst>
              <a:ext uri="{FF2B5EF4-FFF2-40B4-BE49-F238E27FC236}">
                <a16:creationId xmlns:a16="http://schemas.microsoft.com/office/drawing/2014/main" id="{8E4E2897-3632-D905-C053-ADB0CFE8667A}"/>
              </a:ext>
            </a:extLst>
          </p:cNvPr>
          <p:cNvSpPr/>
          <p:nvPr/>
        </p:nvSpPr>
        <p:spPr>
          <a:xfrm>
            <a:off x="2743008" y="2126720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箭头: 上下 24">
            <a:extLst>
              <a:ext uri="{FF2B5EF4-FFF2-40B4-BE49-F238E27FC236}">
                <a16:creationId xmlns:a16="http://schemas.microsoft.com/office/drawing/2014/main" id="{4D4BAB28-9160-14DA-DD66-DE78C1A888B7}"/>
              </a:ext>
            </a:extLst>
          </p:cNvPr>
          <p:cNvSpPr/>
          <p:nvPr/>
        </p:nvSpPr>
        <p:spPr>
          <a:xfrm>
            <a:off x="2736777" y="5691550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CE4DD44-3B8E-DE00-E62F-87AF687786B4}"/>
              </a:ext>
            </a:extLst>
          </p:cNvPr>
          <p:cNvSpPr/>
          <p:nvPr/>
        </p:nvSpPr>
        <p:spPr>
          <a:xfrm>
            <a:off x="92907" y="2979288"/>
            <a:ext cx="5941471" cy="271945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EA0A7FE-3767-A4B8-9F7F-7EE4BE1DFAFE}"/>
              </a:ext>
            </a:extLst>
          </p:cNvPr>
          <p:cNvSpPr/>
          <p:nvPr/>
        </p:nvSpPr>
        <p:spPr>
          <a:xfrm>
            <a:off x="6343803" y="4425813"/>
            <a:ext cx="5569527" cy="11060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访存逻辑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E05A0B3-C039-7B40-CC91-F5C0D361CCB6}"/>
              </a:ext>
            </a:extLst>
          </p:cNvPr>
          <p:cNvSpPr/>
          <p:nvPr/>
        </p:nvSpPr>
        <p:spPr>
          <a:xfrm>
            <a:off x="6343803" y="3192968"/>
            <a:ext cx="5569527" cy="1232844"/>
          </a:xfrm>
          <a:prstGeom prst="rect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A00460A-6F5E-E43E-CA21-0B27C0930C35}"/>
              </a:ext>
            </a:extLst>
          </p:cNvPr>
          <p:cNvSpPr/>
          <p:nvPr/>
        </p:nvSpPr>
        <p:spPr>
          <a:xfrm>
            <a:off x="6675721" y="3410075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Data1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寄存器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71B190B-DC4F-F261-F336-B4D1065193A4}"/>
              </a:ext>
            </a:extLst>
          </p:cNvPr>
          <p:cNvSpPr txBox="1"/>
          <p:nvPr/>
        </p:nvSpPr>
        <p:spPr>
          <a:xfrm>
            <a:off x="9086708" y="3407354"/>
            <a:ext cx="133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endParaRPr lang="zh-CN" altLang="en-US" sz="32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EEBD669-E48E-615D-5D34-42880EBC3950}"/>
              </a:ext>
            </a:extLst>
          </p:cNvPr>
          <p:cNvSpPr/>
          <p:nvPr/>
        </p:nvSpPr>
        <p:spPr>
          <a:xfrm>
            <a:off x="7879828" y="3410784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Data2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i="1" dirty="0">
                <a:solidFill>
                  <a:schemeClr val="tx1"/>
                </a:solidFill>
              </a:rPr>
              <a:t>寄存器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D3C785BC-BB2A-6930-D001-5DA6614FCAC2}"/>
              </a:ext>
            </a:extLst>
          </p:cNvPr>
          <p:cNvSpPr/>
          <p:nvPr/>
        </p:nvSpPr>
        <p:spPr>
          <a:xfrm>
            <a:off x="10496508" y="3407354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接口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寄存器</a:t>
            </a:r>
            <a:r>
              <a:rPr lang="en-US" altLang="zh-CN" b="1" i="1" dirty="0">
                <a:solidFill>
                  <a:schemeClr val="tx1"/>
                </a:solidFill>
              </a:rPr>
              <a:t>n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34" name="箭头: 上下 33">
            <a:extLst>
              <a:ext uri="{FF2B5EF4-FFF2-40B4-BE49-F238E27FC236}">
                <a16:creationId xmlns:a16="http://schemas.microsoft.com/office/drawing/2014/main" id="{F9FE8236-421D-898E-08E0-D8394D2D2B4B}"/>
              </a:ext>
            </a:extLst>
          </p:cNvPr>
          <p:cNvSpPr/>
          <p:nvPr/>
        </p:nvSpPr>
        <p:spPr>
          <a:xfrm>
            <a:off x="8807931" y="2118903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箭头: 上下 34">
            <a:extLst>
              <a:ext uri="{FF2B5EF4-FFF2-40B4-BE49-F238E27FC236}">
                <a16:creationId xmlns:a16="http://schemas.microsoft.com/office/drawing/2014/main" id="{10611647-30F4-ED71-087C-69BC2A712753}"/>
              </a:ext>
            </a:extLst>
          </p:cNvPr>
          <p:cNvSpPr/>
          <p:nvPr/>
        </p:nvSpPr>
        <p:spPr>
          <a:xfrm>
            <a:off x="8801700" y="5683733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C048802-5ED5-D827-7A2A-3D741E8180A1}"/>
              </a:ext>
            </a:extLst>
          </p:cNvPr>
          <p:cNvSpPr/>
          <p:nvPr/>
        </p:nvSpPr>
        <p:spPr>
          <a:xfrm>
            <a:off x="6157830" y="2971471"/>
            <a:ext cx="5941471" cy="271945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65E055C9-6EE4-51D6-CAA9-A3F674F099BA}"/>
              </a:ext>
            </a:extLst>
          </p:cNvPr>
          <p:cNvSpPr/>
          <p:nvPr/>
        </p:nvSpPr>
        <p:spPr>
          <a:xfrm>
            <a:off x="2310301" y="1321403"/>
            <a:ext cx="7354809" cy="792841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总线（数据分发逻辑）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AF91049-4865-5622-CB85-49A2C95C53F4}"/>
              </a:ext>
            </a:extLst>
          </p:cNvPr>
          <p:cNvSpPr txBox="1"/>
          <p:nvPr/>
        </p:nvSpPr>
        <p:spPr>
          <a:xfrm>
            <a:off x="6199215" y="313882"/>
            <a:ext cx="1223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66FF"/>
                </a:solidFill>
              </a:rPr>
              <a:t>CPU</a:t>
            </a:r>
            <a:endParaRPr lang="zh-CN" altLang="en-US" sz="2800" b="1" dirty="0">
              <a:solidFill>
                <a:srgbClr val="0066FF"/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DFABBFA-A3F2-5CDD-D8F8-C3AC5F4FAB1A}"/>
              </a:ext>
            </a:extLst>
          </p:cNvPr>
          <p:cNvSpPr txBox="1"/>
          <p:nvPr/>
        </p:nvSpPr>
        <p:spPr>
          <a:xfrm>
            <a:off x="7955223" y="679032"/>
            <a:ext cx="125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数据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3D81E8D-A150-C9F4-ACC6-89FBD5E74561}"/>
              </a:ext>
            </a:extLst>
          </p:cNvPr>
          <p:cNvSpPr txBox="1"/>
          <p:nvPr/>
        </p:nvSpPr>
        <p:spPr>
          <a:xfrm>
            <a:off x="6865539" y="683691"/>
            <a:ext cx="125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地址</a:t>
            </a:r>
          </a:p>
        </p:txBody>
      </p:sp>
    </p:spTree>
    <p:extLst>
      <p:ext uri="{BB962C8B-B14F-4D97-AF65-F5344CB8AC3E}">
        <p14:creationId xmlns:p14="http://schemas.microsoft.com/office/powerpoint/2010/main" val="372244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/>
      <p:bldP spid="39" grpId="0"/>
      <p:bldP spid="4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50561A4-DAC5-4249-A969-C5E82486FE69}"/>
              </a:ext>
            </a:extLst>
          </p:cNvPr>
          <p:cNvSpPr/>
          <p:nvPr/>
        </p:nvSpPr>
        <p:spPr>
          <a:xfrm>
            <a:off x="278880" y="4433630"/>
            <a:ext cx="5569527" cy="11060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</a:rPr>
              <a:t>GPIO</a:t>
            </a:r>
            <a:r>
              <a:rPr lang="zh-CN" altLang="en-US" sz="3600" dirty="0">
                <a:solidFill>
                  <a:schemeClr val="tx1"/>
                </a:solidFill>
              </a:rPr>
              <a:t>控制逻辑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84F858-2A0D-46B6-AB48-DE6AFD467EC4}"/>
              </a:ext>
            </a:extLst>
          </p:cNvPr>
          <p:cNvSpPr/>
          <p:nvPr/>
        </p:nvSpPr>
        <p:spPr>
          <a:xfrm>
            <a:off x="278880" y="3200785"/>
            <a:ext cx="5569527" cy="1232844"/>
          </a:xfrm>
          <a:prstGeom prst="rect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54059C-BFC1-4961-B0C5-9B0302B3279C}"/>
              </a:ext>
            </a:extLst>
          </p:cNvPr>
          <p:cNvSpPr/>
          <p:nvPr/>
        </p:nvSpPr>
        <p:spPr>
          <a:xfrm>
            <a:off x="610798" y="3417892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Data1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寄存器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C325E2-2B8C-4E75-B059-CBCF8C0A6800}"/>
              </a:ext>
            </a:extLst>
          </p:cNvPr>
          <p:cNvSpPr txBox="1"/>
          <p:nvPr/>
        </p:nvSpPr>
        <p:spPr>
          <a:xfrm>
            <a:off x="3021785" y="3415171"/>
            <a:ext cx="133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endParaRPr lang="zh-CN" altLang="en-US" sz="32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873DC44-D317-4A35-8903-3EAF19C7687A}"/>
              </a:ext>
            </a:extLst>
          </p:cNvPr>
          <p:cNvSpPr/>
          <p:nvPr/>
        </p:nvSpPr>
        <p:spPr>
          <a:xfrm>
            <a:off x="1814905" y="3418601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Data2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i="1" dirty="0">
                <a:solidFill>
                  <a:schemeClr val="tx1"/>
                </a:solidFill>
              </a:rPr>
              <a:t>寄存器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6E0DFE-9E2C-4082-AFBE-94601E48ADA7}"/>
              </a:ext>
            </a:extLst>
          </p:cNvPr>
          <p:cNvSpPr/>
          <p:nvPr/>
        </p:nvSpPr>
        <p:spPr>
          <a:xfrm>
            <a:off x="4431585" y="3415171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接口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寄存器</a:t>
            </a:r>
            <a:r>
              <a:rPr lang="en-US" altLang="zh-CN" b="1" i="1" dirty="0">
                <a:solidFill>
                  <a:schemeClr val="tx1"/>
                </a:solidFill>
              </a:rPr>
              <a:t>n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5" name="箭头: 上下 4">
            <a:extLst>
              <a:ext uri="{FF2B5EF4-FFF2-40B4-BE49-F238E27FC236}">
                <a16:creationId xmlns:a16="http://schemas.microsoft.com/office/drawing/2014/main" id="{9327689A-ADEA-4788-82AD-3D11053F93E6}"/>
              </a:ext>
            </a:extLst>
          </p:cNvPr>
          <p:cNvSpPr/>
          <p:nvPr/>
        </p:nvSpPr>
        <p:spPr>
          <a:xfrm>
            <a:off x="2743008" y="2126720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箭头: 上下 16">
            <a:extLst>
              <a:ext uri="{FF2B5EF4-FFF2-40B4-BE49-F238E27FC236}">
                <a16:creationId xmlns:a16="http://schemas.microsoft.com/office/drawing/2014/main" id="{B2C2250F-A2E8-4AA2-8F6C-53AFB19611CB}"/>
              </a:ext>
            </a:extLst>
          </p:cNvPr>
          <p:cNvSpPr/>
          <p:nvPr/>
        </p:nvSpPr>
        <p:spPr>
          <a:xfrm>
            <a:off x="2736777" y="5691550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F827D29-0B0C-4A21-9C33-19966C234B53}"/>
              </a:ext>
            </a:extLst>
          </p:cNvPr>
          <p:cNvSpPr/>
          <p:nvPr/>
        </p:nvSpPr>
        <p:spPr>
          <a:xfrm>
            <a:off x="92907" y="2979288"/>
            <a:ext cx="5941471" cy="271945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1EECBE0-2B7B-418A-8498-05F475678843}"/>
              </a:ext>
            </a:extLst>
          </p:cNvPr>
          <p:cNvSpPr/>
          <p:nvPr/>
        </p:nvSpPr>
        <p:spPr>
          <a:xfrm>
            <a:off x="6343803" y="4425813"/>
            <a:ext cx="5569527" cy="11060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访存逻辑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33497A3-EF06-45E0-84C0-78EAC951F9CC}"/>
              </a:ext>
            </a:extLst>
          </p:cNvPr>
          <p:cNvSpPr/>
          <p:nvPr/>
        </p:nvSpPr>
        <p:spPr>
          <a:xfrm>
            <a:off x="6343803" y="3192968"/>
            <a:ext cx="5569527" cy="1232844"/>
          </a:xfrm>
          <a:prstGeom prst="rect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BA2BA46-CD5B-45D4-9A23-D2829E8F757E}"/>
              </a:ext>
            </a:extLst>
          </p:cNvPr>
          <p:cNvSpPr/>
          <p:nvPr/>
        </p:nvSpPr>
        <p:spPr>
          <a:xfrm>
            <a:off x="6675721" y="3410075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寄存器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DB0B7FB-1BE8-4F5F-BC52-5E9434044F3A}"/>
              </a:ext>
            </a:extLst>
          </p:cNvPr>
          <p:cNvSpPr txBox="1"/>
          <p:nvPr/>
        </p:nvSpPr>
        <p:spPr>
          <a:xfrm>
            <a:off x="9086708" y="3407354"/>
            <a:ext cx="133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endParaRPr lang="zh-CN" altLang="en-US" sz="32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FC1CAF-6B1A-406B-B71F-88940DDB969F}"/>
              </a:ext>
            </a:extLst>
          </p:cNvPr>
          <p:cNvSpPr/>
          <p:nvPr/>
        </p:nvSpPr>
        <p:spPr>
          <a:xfrm>
            <a:off x="7879828" y="3410784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Address</a:t>
            </a:r>
          </a:p>
          <a:p>
            <a:pPr algn="ctr"/>
            <a:r>
              <a:rPr lang="zh-CN" altLang="en-US" b="1" i="1" dirty="0">
                <a:solidFill>
                  <a:schemeClr val="tx1"/>
                </a:solidFill>
              </a:rPr>
              <a:t>寄存器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3BE858E-8D98-4D8B-998F-9BA928E05765}"/>
              </a:ext>
            </a:extLst>
          </p:cNvPr>
          <p:cNvSpPr/>
          <p:nvPr/>
        </p:nvSpPr>
        <p:spPr>
          <a:xfrm>
            <a:off x="10496508" y="3407354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接口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寄存器</a:t>
            </a:r>
            <a:r>
              <a:rPr lang="en-US" altLang="zh-CN" b="1" i="1" dirty="0">
                <a:solidFill>
                  <a:schemeClr val="tx1"/>
                </a:solidFill>
              </a:rPr>
              <a:t>n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34" name="箭头: 上下 33">
            <a:extLst>
              <a:ext uri="{FF2B5EF4-FFF2-40B4-BE49-F238E27FC236}">
                <a16:creationId xmlns:a16="http://schemas.microsoft.com/office/drawing/2014/main" id="{5A03E159-96A3-4B26-ADF5-083A9C4480BD}"/>
              </a:ext>
            </a:extLst>
          </p:cNvPr>
          <p:cNvSpPr/>
          <p:nvPr/>
        </p:nvSpPr>
        <p:spPr>
          <a:xfrm>
            <a:off x="8807931" y="2118903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箭头: 上下 34">
            <a:extLst>
              <a:ext uri="{FF2B5EF4-FFF2-40B4-BE49-F238E27FC236}">
                <a16:creationId xmlns:a16="http://schemas.microsoft.com/office/drawing/2014/main" id="{46461FBD-CFA7-468B-B4A6-3E692E393FB0}"/>
              </a:ext>
            </a:extLst>
          </p:cNvPr>
          <p:cNvSpPr/>
          <p:nvPr/>
        </p:nvSpPr>
        <p:spPr>
          <a:xfrm>
            <a:off x="8801700" y="5683733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BB03525-104F-49DF-8040-9DADCE4E16E4}"/>
              </a:ext>
            </a:extLst>
          </p:cNvPr>
          <p:cNvSpPr/>
          <p:nvPr/>
        </p:nvSpPr>
        <p:spPr>
          <a:xfrm>
            <a:off x="6157830" y="2971471"/>
            <a:ext cx="5941471" cy="271945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16112B5-93E5-4B4A-B038-2F8A28FFB4C9}"/>
              </a:ext>
            </a:extLst>
          </p:cNvPr>
          <p:cNvSpPr/>
          <p:nvPr/>
        </p:nvSpPr>
        <p:spPr>
          <a:xfrm>
            <a:off x="2310301" y="1321403"/>
            <a:ext cx="7354809" cy="792841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总线（数据分发逻辑）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sp>
        <p:nvSpPr>
          <p:cNvPr id="43" name="箭头: 上下 42">
            <a:extLst>
              <a:ext uri="{FF2B5EF4-FFF2-40B4-BE49-F238E27FC236}">
                <a16:creationId xmlns:a16="http://schemas.microsoft.com/office/drawing/2014/main" id="{80B0F934-729B-4B71-8601-15DB4580891A}"/>
              </a:ext>
            </a:extLst>
          </p:cNvPr>
          <p:cNvSpPr/>
          <p:nvPr/>
        </p:nvSpPr>
        <p:spPr>
          <a:xfrm>
            <a:off x="5785278" y="465783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2DC3C63-675D-47A1-A7A6-18478CD5ED28}"/>
              </a:ext>
            </a:extLst>
          </p:cNvPr>
          <p:cNvSpPr txBox="1"/>
          <p:nvPr/>
        </p:nvSpPr>
        <p:spPr>
          <a:xfrm>
            <a:off x="6199215" y="313882"/>
            <a:ext cx="1223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66FF"/>
                </a:solidFill>
              </a:rPr>
              <a:t>CPU</a:t>
            </a:r>
            <a:endParaRPr lang="zh-CN" altLang="en-US" sz="2800" b="1" dirty="0">
              <a:solidFill>
                <a:srgbClr val="0066FF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3626A00-027F-4CAD-8DDB-C55476E958B5}"/>
              </a:ext>
            </a:extLst>
          </p:cNvPr>
          <p:cNvSpPr txBox="1"/>
          <p:nvPr/>
        </p:nvSpPr>
        <p:spPr>
          <a:xfrm>
            <a:off x="7955223" y="679032"/>
            <a:ext cx="125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数据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6519E12-2586-4E8A-B0B4-FD5054B21711}"/>
              </a:ext>
            </a:extLst>
          </p:cNvPr>
          <p:cNvSpPr txBox="1"/>
          <p:nvPr/>
        </p:nvSpPr>
        <p:spPr>
          <a:xfrm>
            <a:off x="7879828" y="1449143"/>
            <a:ext cx="125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地址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EE5B6AB-ED11-3735-F62B-7E3E35A1E498}"/>
              </a:ext>
            </a:extLst>
          </p:cNvPr>
          <p:cNvGrpSpPr/>
          <p:nvPr/>
        </p:nvGrpSpPr>
        <p:grpSpPr>
          <a:xfrm>
            <a:off x="611496" y="278225"/>
            <a:ext cx="2662842" cy="730197"/>
            <a:chOff x="611494" y="278221"/>
            <a:chExt cx="2662842" cy="73019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8EC2906-1DB8-68CF-ED9D-867444587D05}"/>
                </a:ext>
              </a:extLst>
            </p:cNvPr>
            <p:cNvSpPr/>
            <p:nvPr/>
          </p:nvSpPr>
          <p:spPr>
            <a:xfrm>
              <a:off x="611494" y="700640"/>
              <a:ext cx="266284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Map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B621507-D145-6B96-13FA-BDB84D742B9B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存储器映射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49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50561A4-DAC5-4249-A969-C5E82486FE69}"/>
              </a:ext>
            </a:extLst>
          </p:cNvPr>
          <p:cNvSpPr/>
          <p:nvPr/>
        </p:nvSpPr>
        <p:spPr>
          <a:xfrm>
            <a:off x="278880" y="4433630"/>
            <a:ext cx="5569527" cy="11060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</a:rPr>
              <a:t>GPIO</a:t>
            </a:r>
            <a:r>
              <a:rPr lang="zh-CN" altLang="en-US" sz="3600" dirty="0">
                <a:solidFill>
                  <a:schemeClr val="tx1"/>
                </a:solidFill>
              </a:rPr>
              <a:t>控制逻辑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84F858-2A0D-46B6-AB48-DE6AFD467EC4}"/>
              </a:ext>
            </a:extLst>
          </p:cNvPr>
          <p:cNvSpPr/>
          <p:nvPr/>
        </p:nvSpPr>
        <p:spPr>
          <a:xfrm>
            <a:off x="278880" y="3200785"/>
            <a:ext cx="5569527" cy="1232844"/>
          </a:xfrm>
          <a:prstGeom prst="rect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54059C-BFC1-4961-B0C5-9B0302B3279C}"/>
              </a:ext>
            </a:extLst>
          </p:cNvPr>
          <p:cNvSpPr/>
          <p:nvPr/>
        </p:nvSpPr>
        <p:spPr>
          <a:xfrm>
            <a:off x="610798" y="3417892"/>
            <a:ext cx="1080655" cy="79863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Data1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寄存器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C325E2-2B8C-4E75-B059-CBCF8C0A6800}"/>
              </a:ext>
            </a:extLst>
          </p:cNvPr>
          <p:cNvSpPr txBox="1"/>
          <p:nvPr/>
        </p:nvSpPr>
        <p:spPr>
          <a:xfrm>
            <a:off x="3021785" y="3415171"/>
            <a:ext cx="133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endParaRPr lang="zh-CN" altLang="en-US" sz="32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873DC44-D317-4A35-8903-3EAF19C7687A}"/>
              </a:ext>
            </a:extLst>
          </p:cNvPr>
          <p:cNvSpPr/>
          <p:nvPr/>
        </p:nvSpPr>
        <p:spPr>
          <a:xfrm>
            <a:off x="1814905" y="3418601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Data2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i="1" dirty="0">
                <a:solidFill>
                  <a:schemeClr val="tx1"/>
                </a:solidFill>
              </a:rPr>
              <a:t>寄存器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6E0DFE-9E2C-4082-AFBE-94601E48ADA7}"/>
              </a:ext>
            </a:extLst>
          </p:cNvPr>
          <p:cNvSpPr/>
          <p:nvPr/>
        </p:nvSpPr>
        <p:spPr>
          <a:xfrm>
            <a:off x="4431585" y="3415171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接口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寄存器</a:t>
            </a:r>
            <a:r>
              <a:rPr lang="en-US" altLang="zh-CN" b="1" i="1" dirty="0">
                <a:solidFill>
                  <a:schemeClr val="tx1"/>
                </a:solidFill>
              </a:rPr>
              <a:t>n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5" name="箭头: 上下 4">
            <a:extLst>
              <a:ext uri="{FF2B5EF4-FFF2-40B4-BE49-F238E27FC236}">
                <a16:creationId xmlns:a16="http://schemas.microsoft.com/office/drawing/2014/main" id="{9327689A-ADEA-4788-82AD-3D11053F93E6}"/>
              </a:ext>
            </a:extLst>
          </p:cNvPr>
          <p:cNvSpPr/>
          <p:nvPr/>
        </p:nvSpPr>
        <p:spPr>
          <a:xfrm>
            <a:off x="2743008" y="2126720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箭头: 上下 16">
            <a:extLst>
              <a:ext uri="{FF2B5EF4-FFF2-40B4-BE49-F238E27FC236}">
                <a16:creationId xmlns:a16="http://schemas.microsoft.com/office/drawing/2014/main" id="{B2C2250F-A2E8-4AA2-8F6C-53AFB19611CB}"/>
              </a:ext>
            </a:extLst>
          </p:cNvPr>
          <p:cNvSpPr/>
          <p:nvPr/>
        </p:nvSpPr>
        <p:spPr>
          <a:xfrm>
            <a:off x="2736777" y="5691550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F827D29-0B0C-4A21-9C33-19966C234B53}"/>
              </a:ext>
            </a:extLst>
          </p:cNvPr>
          <p:cNvSpPr/>
          <p:nvPr/>
        </p:nvSpPr>
        <p:spPr>
          <a:xfrm>
            <a:off x="92907" y="2979288"/>
            <a:ext cx="5941471" cy="271945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1EECBE0-2B7B-418A-8498-05F475678843}"/>
              </a:ext>
            </a:extLst>
          </p:cNvPr>
          <p:cNvSpPr/>
          <p:nvPr/>
        </p:nvSpPr>
        <p:spPr>
          <a:xfrm>
            <a:off x="6343803" y="4425813"/>
            <a:ext cx="5569527" cy="11060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访存逻辑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33497A3-EF06-45E0-84C0-78EAC951F9CC}"/>
              </a:ext>
            </a:extLst>
          </p:cNvPr>
          <p:cNvSpPr/>
          <p:nvPr/>
        </p:nvSpPr>
        <p:spPr>
          <a:xfrm>
            <a:off x="6343803" y="3192968"/>
            <a:ext cx="5569527" cy="1232844"/>
          </a:xfrm>
          <a:prstGeom prst="rect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BA2BA46-CD5B-45D4-9A23-D2829E8F757E}"/>
              </a:ext>
            </a:extLst>
          </p:cNvPr>
          <p:cNvSpPr/>
          <p:nvPr/>
        </p:nvSpPr>
        <p:spPr>
          <a:xfrm>
            <a:off x="6675721" y="3410075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寄存器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DB0B7FB-1BE8-4F5F-BC52-5E9434044F3A}"/>
              </a:ext>
            </a:extLst>
          </p:cNvPr>
          <p:cNvSpPr txBox="1"/>
          <p:nvPr/>
        </p:nvSpPr>
        <p:spPr>
          <a:xfrm>
            <a:off x="9086708" y="3407354"/>
            <a:ext cx="133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endParaRPr lang="zh-CN" altLang="en-US" sz="32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FC1CAF-6B1A-406B-B71F-88940DDB969F}"/>
              </a:ext>
            </a:extLst>
          </p:cNvPr>
          <p:cNvSpPr/>
          <p:nvPr/>
        </p:nvSpPr>
        <p:spPr>
          <a:xfrm>
            <a:off x="7879828" y="3410784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Address</a:t>
            </a:r>
          </a:p>
          <a:p>
            <a:pPr algn="ctr"/>
            <a:r>
              <a:rPr lang="zh-CN" altLang="en-US" b="1" i="1" dirty="0">
                <a:solidFill>
                  <a:schemeClr val="tx1"/>
                </a:solidFill>
              </a:rPr>
              <a:t>寄存器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3BE858E-8D98-4D8B-998F-9BA928E05765}"/>
              </a:ext>
            </a:extLst>
          </p:cNvPr>
          <p:cNvSpPr/>
          <p:nvPr/>
        </p:nvSpPr>
        <p:spPr>
          <a:xfrm>
            <a:off x="10496508" y="3407354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接口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寄存器</a:t>
            </a:r>
            <a:r>
              <a:rPr lang="en-US" altLang="zh-CN" b="1" i="1" dirty="0">
                <a:solidFill>
                  <a:schemeClr val="tx1"/>
                </a:solidFill>
              </a:rPr>
              <a:t>n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34" name="箭头: 上下 33">
            <a:extLst>
              <a:ext uri="{FF2B5EF4-FFF2-40B4-BE49-F238E27FC236}">
                <a16:creationId xmlns:a16="http://schemas.microsoft.com/office/drawing/2014/main" id="{5A03E159-96A3-4B26-ADF5-083A9C4480BD}"/>
              </a:ext>
            </a:extLst>
          </p:cNvPr>
          <p:cNvSpPr/>
          <p:nvPr/>
        </p:nvSpPr>
        <p:spPr>
          <a:xfrm>
            <a:off x="8807931" y="2118903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箭头: 上下 34">
            <a:extLst>
              <a:ext uri="{FF2B5EF4-FFF2-40B4-BE49-F238E27FC236}">
                <a16:creationId xmlns:a16="http://schemas.microsoft.com/office/drawing/2014/main" id="{46461FBD-CFA7-468B-B4A6-3E692E393FB0}"/>
              </a:ext>
            </a:extLst>
          </p:cNvPr>
          <p:cNvSpPr/>
          <p:nvPr/>
        </p:nvSpPr>
        <p:spPr>
          <a:xfrm>
            <a:off x="8801700" y="5683733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BB03525-104F-49DF-8040-9DADCE4E16E4}"/>
              </a:ext>
            </a:extLst>
          </p:cNvPr>
          <p:cNvSpPr/>
          <p:nvPr/>
        </p:nvSpPr>
        <p:spPr>
          <a:xfrm>
            <a:off x="6157830" y="2971471"/>
            <a:ext cx="5941471" cy="271945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16112B5-93E5-4B4A-B038-2F8A28FFB4C9}"/>
              </a:ext>
            </a:extLst>
          </p:cNvPr>
          <p:cNvSpPr/>
          <p:nvPr/>
        </p:nvSpPr>
        <p:spPr>
          <a:xfrm>
            <a:off x="2310301" y="1321403"/>
            <a:ext cx="7354809" cy="792841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总线（数据分发逻辑）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sp>
        <p:nvSpPr>
          <p:cNvPr id="43" name="箭头: 上下 42">
            <a:extLst>
              <a:ext uri="{FF2B5EF4-FFF2-40B4-BE49-F238E27FC236}">
                <a16:creationId xmlns:a16="http://schemas.microsoft.com/office/drawing/2014/main" id="{80B0F934-729B-4B71-8601-15DB4580891A}"/>
              </a:ext>
            </a:extLst>
          </p:cNvPr>
          <p:cNvSpPr/>
          <p:nvPr/>
        </p:nvSpPr>
        <p:spPr>
          <a:xfrm>
            <a:off x="5785278" y="465783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2DC3C63-675D-47A1-A7A6-18478CD5ED28}"/>
              </a:ext>
            </a:extLst>
          </p:cNvPr>
          <p:cNvSpPr txBox="1"/>
          <p:nvPr/>
        </p:nvSpPr>
        <p:spPr>
          <a:xfrm>
            <a:off x="6199215" y="313882"/>
            <a:ext cx="1223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66FF"/>
                </a:solidFill>
              </a:rPr>
              <a:t>CPU</a:t>
            </a:r>
            <a:endParaRPr lang="zh-CN" altLang="en-US" sz="2800" b="1" dirty="0">
              <a:solidFill>
                <a:srgbClr val="0066FF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3626A00-027F-4CAD-8DDB-C55476E958B5}"/>
              </a:ext>
            </a:extLst>
          </p:cNvPr>
          <p:cNvSpPr txBox="1"/>
          <p:nvPr/>
        </p:nvSpPr>
        <p:spPr>
          <a:xfrm>
            <a:off x="7955223" y="679032"/>
            <a:ext cx="125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数据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EAAF7E5-8C8E-FF55-3EA4-2F15467FEC2C}"/>
              </a:ext>
            </a:extLst>
          </p:cNvPr>
          <p:cNvGrpSpPr/>
          <p:nvPr/>
        </p:nvGrpSpPr>
        <p:grpSpPr>
          <a:xfrm>
            <a:off x="611496" y="278225"/>
            <a:ext cx="2662842" cy="730197"/>
            <a:chOff x="611494" y="278221"/>
            <a:chExt cx="2662842" cy="73019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BEE7A6D-1F8B-DEE4-5B01-599CA2C2D132}"/>
                </a:ext>
              </a:extLst>
            </p:cNvPr>
            <p:cNvSpPr/>
            <p:nvPr/>
          </p:nvSpPr>
          <p:spPr>
            <a:xfrm>
              <a:off x="611494" y="700640"/>
              <a:ext cx="266284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Map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84EB773-61DF-0F7D-0F3B-6A1F6FA4DAB9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存储器映射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6960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2639091" cy="718321"/>
            <a:chOff x="635244" y="278221"/>
            <a:chExt cx="2639091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88764"/>
              <a:ext cx="17041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VLIW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超长指令字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D45F7DA-B4EA-727C-F9BC-BBC29DC38E7C}"/>
              </a:ext>
            </a:extLst>
          </p:cNvPr>
          <p:cNvSpPr/>
          <p:nvPr/>
        </p:nvSpPr>
        <p:spPr>
          <a:xfrm>
            <a:off x="1056904" y="1268813"/>
            <a:ext cx="10070275" cy="43513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20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本质上来讲是多条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同时执行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的指令的组合，其“同时执行”的特征由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编译器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指定，无须硬件进行判断。</a:t>
            </a:r>
          </a:p>
          <a:p>
            <a:pPr marL="800100" lvl="1" indent="-342900" algn="just">
              <a:lnSpc>
                <a:spcPct val="20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一个</a:t>
            </a:r>
            <a:r>
              <a:rPr lang="zh-CN" altLang="en-US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超长指令字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（也称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package/bundle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）由多个互相不存在相关性的指令组成；</a:t>
            </a:r>
          </a:p>
          <a:p>
            <a:pPr marL="800100" lvl="1" indent="-342900" algn="just">
              <a:lnSpc>
                <a:spcPct val="20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简化了硬件实现；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20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例如：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Itanium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IA-64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）将三条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位定长指令合并为一条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128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位的“束”。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20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缺点：大大增加了编译器设计的复杂度。</a:t>
            </a:r>
            <a:endParaRPr lang="zh-CN" altLang="en-US" sz="24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685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50561A4-DAC5-4249-A969-C5E82486FE69}"/>
              </a:ext>
            </a:extLst>
          </p:cNvPr>
          <p:cNvSpPr/>
          <p:nvPr/>
        </p:nvSpPr>
        <p:spPr>
          <a:xfrm>
            <a:off x="278880" y="4433630"/>
            <a:ext cx="5569527" cy="11060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chemeClr val="tx1"/>
                </a:solidFill>
              </a:rPr>
              <a:t>GPIO</a:t>
            </a:r>
            <a:r>
              <a:rPr lang="zh-CN" altLang="en-US" sz="3600" dirty="0">
                <a:solidFill>
                  <a:schemeClr val="tx1"/>
                </a:solidFill>
              </a:rPr>
              <a:t>控制逻辑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84F858-2A0D-46B6-AB48-DE6AFD467EC4}"/>
              </a:ext>
            </a:extLst>
          </p:cNvPr>
          <p:cNvSpPr/>
          <p:nvPr/>
        </p:nvSpPr>
        <p:spPr>
          <a:xfrm>
            <a:off x="278880" y="3200785"/>
            <a:ext cx="5569527" cy="1232844"/>
          </a:xfrm>
          <a:prstGeom prst="rect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054059C-BFC1-4961-B0C5-9B0302B3279C}"/>
              </a:ext>
            </a:extLst>
          </p:cNvPr>
          <p:cNvSpPr/>
          <p:nvPr/>
        </p:nvSpPr>
        <p:spPr>
          <a:xfrm>
            <a:off x="610798" y="3417892"/>
            <a:ext cx="1080655" cy="79863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Data1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寄存器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5C325E2-2B8C-4E75-B059-CBCF8C0A6800}"/>
              </a:ext>
            </a:extLst>
          </p:cNvPr>
          <p:cNvSpPr txBox="1"/>
          <p:nvPr/>
        </p:nvSpPr>
        <p:spPr>
          <a:xfrm>
            <a:off x="3021785" y="3415171"/>
            <a:ext cx="133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endParaRPr lang="zh-CN" altLang="en-US" sz="32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873DC44-D317-4A35-8903-3EAF19C7687A}"/>
              </a:ext>
            </a:extLst>
          </p:cNvPr>
          <p:cNvSpPr/>
          <p:nvPr/>
        </p:nvSpPr>
        <p:spPr>
          <a:xfrm>
            <a:off x="1814905" y="3418601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>
                <a:solidFill>
                  <a:schemeClr val="tx1"/>
                </a:solidFill>
              </a:rPr>
              <a:t>Data2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i="1" dirty="0">
                <a:solidFill>
                  <a:schemeClr val="tx1"/>
                </a:solidFill>
              </a:rPr>
              <a:t>寄存器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86E0DFE-9E2C-4082-AFBE-94601E48ADA7}"/>
              </a:ext>
            </a:extLst>
          </p:cNvPr>
          <p:cNvSpPr/>
          <p:nvPr/>
        </p:nvSpPr>
        <p:spPr>
          <a:xfrm>
            <a:off x="4431585" y="3415171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接口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寄存器</a:t>
            </a:r>
            <a:r>
              <a:rPr lang="en-US" altLang="zh-CN" b="1" i="1" dirty="0">
                <a:solidFill>
                  <a:schemeClr val="tx1"/>
                </a:solidFill>
              </a:rPr>
              <a:t>n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5" name="箭头: 上下 4">
            <a:extLst>
              <a:ext uri="{FF2B5EF4-FFF2-40B4-BE49-F238E27FC236}">
                <a16:creationId xmlns:a16="http://schemas.microsoft.com/office/drawing/2014/main" id="{9327689A-ADEA-4788-82AD-3D11053F93E6}"/>
              </a:ext>
            </a:extLst>
          </p:cNvPr>
          <p:cNvSpPr/>
          <p:nvPr/>
        </p:nvSpPr>
        <p:spPr>
          <a:xfrm>
            <a:off x="2743008" y="2126720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箭头: 上下 16">
            <a:extLst>
              <a:ext uri="{FF2B5EF4-FFF2-40B4-BE49-F238E27FC236}">
                <a16:creationId xmlns:a16="http://schemas.microsoft.com/office/drawing/2014/main" id="{B2C2250F-A2E8-4AA2-8F6C-53AFB19611CB}"/>
              </a:ext>
            </a:extLst>
          </p:cNvPr>
          <p:cNvSpPr/>
          <p:nvPr/>
        </p:nvSpPr>
        <p:spPr>
          <a:xfrm>
            <a:off x="2736777" y="5691550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F827D29-0B0C-4A21-9C33-19966C234B53}"/>
              </a:ext>
            </a:extLst>
          </p:cNvPr>
          <p:cNvSpPr/>
          <p:nvPr/>
        </p:nvSpPr>
        <p:spPr>
          <a:xfrm>
            <a:off x="92907" y="2979288"/>
            <a:ext cx="5941471" cy="271945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1EECBE0-2B7B-418A-8498-05F475678843}"/>
              </a:ext>
            </a:extLst>
          </p:cNvPr>
          <p:cNvSpPr/>
          <p:nvPr/>
        </p:nvSpPr>
        <p:spPr>
          <a:xfrm>
            <a:off x="6343803" y="4425813"/>
            <a:ext cx="5569527" cy="110601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访存逻辑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33497A3-EF06-45E0-84C0-78EAC951F9CC}"/>
              </a:ext>
            </a:extLst>
          </p:cNvPr>
          <p:cNvSpPr/>
          <p:nvPr/>
        </p:nvSpPr>
        <p:spPr>
          <a:xfrm>
            <a:off x="6343803" y="3192968"/>
            <a:ext cx="5569527" cy="1232844"/>
          </a:xfrm>
          <a:prstGeom prst="rect">
            <a:avLst/>
          </a:prstGeom>
          <a:noFill/>
          <a:ln w="1905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ABA2BA46-CD5B-45D4-9A23-D2829E8F757E}"/>
              </a:ext>
            </a:extLst>
          </p:cNvPr>
          <p:cNvSpPr/>
          <p:nvPr/>
        </p:nvSpPr>
        <p:spPr>
          <a:xfrm>
            <a:off x="6675721" y="3410075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Data</a:t>
            </a: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寄存器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DB0B7FB-1BE8-4F5F-BC52-5E9434044F3A}"/>
              </a:ext>
            </a:extLst>
          </p:cNvPr>
          <p:cNvSpPr txBox="1"/>
          <p:nvPr/>
        </p:nvSpPr>
        <p:spPr>
          <a:xfrm>
            <a:off x="9086708" y="3407354"/>
            <a:ext cx="13300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</a:t>
            </a:r>
            <a:endParaRPr lang="zh-CN" altLang="en-US" sz="3200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6FC1CAF-6B1A-406B-B71F-88940DDB969F}"/>
              </a:ext>
            </a:extLst>
          </p:cNvPr>
          <p:cNvSpPr/>
          <p:nvPr/>
        </p:nvSpPr>
        <p:spPr>
          <a:xfrm>
            <a:off x="7879828" y="3410784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Address</a:t>
            </a:r>
          </a:p>
          <a:p>
            <a:pPr algn="ctr"/>
            <a:r>
              <a:rPr lang="zh-CN" altLang="en-US" b="1" i="1" dirty="0">
                <a:solidFill>
                  <a:schemeClr val="tx1"/>
                </a:solidFill>
              </a:rPr>
              <a:t>寄存器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83BE858E-8D98-4D8B-998F-9BA928E05765}"/>
              </a:ext>
            </a:extLst>
          </p:cNvPr>
          <p:cNvSpPr/>
          <p:nvPr/>
        </p:nvSpPr>
        <p:spPr>
          <a:xfrm>
            <a:off x="10496508" y="3407354"/>
            <a:ext cx="1080655" cy="798630"/>
          </a:xfrm>
          <a:prstGeom prst="rect">
            <a:avLst/>
          </a:prstGeom>
          <a:noFill/>
          <a:ln w="190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接口</a:t>
            </a:r>
            <a:endParaRPr lang="en-US" altLang="zh-CN" b="1" dirty="0">
              <a:solidFill>
                <a:schemeClr val="tx1"/>
              </a:solidFill>
            </a:endParaRPr>
          </a:p>
          <a:p>
            <a:pPr algn="ctr"/>
            <a:r>
              <a:rPr lang="zh-CN" altLang="en-US" b="1" dirty="0">
                <a:solidFill>
                  <a:schemeClr val="tx1"/>
                </a:solidFill>
              </a:rPr>
              <a:t>寄存器</a:t>
            </a:r>
            <a:r>
              <a:rPr lang="en-US" altLang="zh-CN" b="1" i="1" dirty="0">
                <a:solidFill>
                  <a:schemeClr val="tx1"/>
                </a:solidFill>
              </a:rPr>
              <a:t>n</a:t>
            </a:r>
            <a:endParaRPr lang="zh-CN" altLang="en-US" b="1" i="1" dirty="0">
              <a:solidFill>
                <a:schemeClr val="tx1"/>
              </a:solidFill>
            </a:endParaRPr>
          </a:p>
        </p:txBody>
      </p:sp>
      <p:sp>
        <p:nvSpPr>
          <p:cNvPr id="34" name="箭头: 上下 33">
            <a:extLst>
              <a:ext uri="{FF2B5EF4-FFF2-40B4-BE49-F238E27FC236}">
                <a16:creationId xmlns:a16="http://schemas.microsoft.com/office/drawing/2014/main" id="{5A03E159-96A3-4B26-ADF5-083A9C4480BD}"/>
              </a:ext>
            </a:extLst>
          </p:cNvPr>
          <p:cNvSpPr/>
          <p:nvPr/>
        </p:nvSpPr>
        <p:spPr>
          <a:xfrm>
            <a:off x="8807931" y="2118903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箭头: 上下 34">
            <a:extLst>
              <a:ext uri="{FF2B5EF4-FFF2-40B4-BE49-F238E27FC236}">
                <a16:creationId xmlns:a16="http://schemas.microsoft.com/office/drawing/2014/main" id="{46461FBD-CFA7-468B-B4A6-3E692E393FB0}"/>
              </a:ext>
            </a:extLst>
          </p:cNvPr>
          <p:cNvSpPr/>
          <p:nvPr/>
        </p:nvSpPr>
        <p:spPr>
          <a:xfrm>
            <a:off x="8801700" y="5683733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BB03525-104F-49DF-8040-9DADCE4E16E4}"/>
              </a:ext>
            </a:extLst>
          </p:cNvPr>
          <p:cNvSpPr/>
          <p:nvPr/>
        </p:nvSpPr>
        <p:spPr>
          <a:xfrm>
            <a:off x="6157830" y="2971471"/>
            <a:ext cx="5941471" cy="271945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16112B5-93E5-4B4A-B038-2F8A28FFB4C9}"/>
              </a:ext>
            </a:extLst>
          </p:cNvPr>
          <p:cNvSpPr/>
          <p:nvPr/>
        </p:nvSpPr>
        <p:spPr>
          <a:xfrm>
            <a:off x="2310301" y="1321403"/>
            <a:ext cx="7354809" cy="792841"/>
          </a:xfrm>
          <a:prstGeom prst="rect">
            <a:avLst/>
          </a:prstGeom>
          <a:gradFill flip="none" rotWithShape="1">
            <a:gsLst>
              <a:gs pos="0">
                <a:srgbClr val="00B0F0">
                  <a:tint val="66000"/>
                  <a:satMod val="160000"/>
                </a:srgbClr>
              </a:gs>
              <a:gs pos="50000">
                <a:srgbClr val="00B0F0">
                  <a:tint val="44500"/>
                  <a:satMod val="160000"/>
                </a:srgbClr>
              </a:gs>
              <a:gs pos="100000">
                <a:srgbClr val="00B0F0">
                  <a:tint val="23500"/>
                  <a:satMod val="160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tx1"/>
                </a:solidFill>
              </a:rPr>
              <a:t>总线（数据分发逻辑）</a:t>
            </a:r>
            <a:endParaRPr lang="en-US" altLang="zh-CN" sz="3600" dirty="0">
              <a:solidFill>
                <a:schemeClr val="tx1"/>
              </a:solidFill>
            </a:endParaRPr>
          </a:p>
        </p:txBody>
      </p:sp>
      <p:sp>
        <p:nvSpPr>
          <p:cNvPr id="43" name="箭头: 上下 42">
            <a:extLst>
              <a:ext uri="{FF2B5EF4-FFF2-40B4-BE49-F238E27FC236}">
                <a16:creationId xmlns:a16="http://schemas.microsoft.com/office/drawing/2014/main" id="{80B0F934-729B-4B71-8601-15DB4580891A}"/>
              </a:ext>
            </a:extLst>
          </p:cNvPr>
          <p:cNvSpPr/>
          <p:nvPr/>
        </p:nvSpPr>
        <p:spPr>
          <a:xfrm>
            <a:off x="5785278" y="465783"/>
            <a:ext cx="617517" cy="852568"/>
          </a:xfrm>
          <a:prstGeom prst="up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2DC3C63-675D-47A1-A7A6-18478CD5ED28}"/>
              </a:ext>
            </a:extLst>
          </p:cNvPr>
          <p:cNvSpPr txBox="1"/>
          <p:nvPr/>
        </p:nvSpPr>
        <p:spPr>
          <a:xfrm>
            <a:off x="6199215" y="313882"/>
            <a:ext cx="1223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66FF"/>
                </a:solidFill>
              </a:rPr>
              <a:t>CPU</a:t>
            </a:r>
            <a:endParaRPr lang="zh-CN" altLang="en-US" sz="2800" b="1" dirty="0">
              <a:solidFill>
                <a:srgbClr val="0066FF"/>
              </a:solidFill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73626A00-027F-4CAD-8DDB-C55476E958B5}"/>
              </a:ext>
            </a:extLst>
          </p:cNvPr>
          <p:cNvSpPr txBox="1"/>
          <p:nvPr/>
        </p:nvSpPr>
        <p:spPr>
          <a:xfrm>
            <a:off x="224858" y="3145744"/>
            <a:ext cx="12538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accent2">
                    <a:lumMod val="75000"/>
                  </a:schemeClr>
                </a:solidFill>
              </a:rPr>
              <a:t>数据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89854D5-5E10-A258-722F-D859AECD7112}"/>
              </a:ext>
            </a:extLst>
          </p:cNvPr>
          <p:cNvGrpSpPr/>
          <p:nvPr/>
        </p:nvGrpSpPr>
        <p:grpSpPr>
          <a:xfrm>
            <a:off x="611496" y="278225"/>
            <a:ext cx="2662842" cy="730197"/>
            <a:chOff x="611494" y="278221"/>
            <a:chExt cx="2662842" cy="73019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CD4756F-E3AA-E57A-E0F0-C785EB1BAB53}"/>
                </a:ext>
              </a:extLst>
            </p:cNvPr>
            <p:cNvSpPr/>
            <p:nvPr/>
          </p:nvSpPr>
          <p:spPr>
            <a:xfrm>
              <a:off x="611494" y="700640"/>
              <a:ext cx="266284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Memory Map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3253D29-A9A0-CE52-A531-DDE443341A7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存储器映射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069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272898" cy="730197"/>
            <a:chOff x="611493" y="278221"/>
            <a:chExt cx="4272898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2598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ISAs——ARM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68690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——ARM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38F1B0FB-3B60-4515-860A-74EAF4EF1D6C}"/>
              </a:ext>
            </a:extLst>
          </p:cNvPr>
          <p:cNvSpPr/>
          <p:nvPr/>
        </p:nvSpPr>
        <p:spPr>
          <a:xfrm>
            <a:off x="359749" y="1809788"/>
            <a:ext cx="11485262" cy="42051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指令仍然是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32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位，数据通路是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位，如通用寄存器是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位。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342900" indent="-342900" algn="just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v8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中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大多数指令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没有条件执行字段，而在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v7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中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几乎每条指令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都有该字段。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342900" indent="-342900" algn="just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指令的立即数字段是一个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12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或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位的常数，而在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v7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中是产生一个常数的函数。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800100" lvl="1" indent="-342900" algn="just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位进行零扩展至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位，然后将其循环右移动，移位位数由剩余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位的值乘以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决定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342900" indent="-342900" algn="just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舍弃了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Load Multiple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Store Multiple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指令。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342900" indent="-342900" algn="just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v8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32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个通用寄存器，其中一个寄存器永远存放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342900" indent="-342900" algn="just">
              <a:lnSpc>
                <a:spcPts val="36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包含了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ARMv7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中省掉的除法指令。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F862B7C-4A7B-44E5-A253-CBD1357ADE9E}"/>
              </a:ext>
            </a:extLst>
          </p:cNvPr>
          <p:cNvSpPr/>
          <p:nvPr/>
        </p:nvSpPr>
        <p:spPr>
          <a:xfrm>
            <a:off x="359743" y="1286682"/>
            <a:ext cx="11485268" cy="523220"/>
          </a:xfrm>
          <a:prstGeom prst="rect">
            <a:avLst/>
          </a:prstGeom>
          <a:solidFill>
            <a:srgbClr val="056BB4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</a:t>
            </a:r>
            <a:r>
              <a:rPr lang="en-US" altLang="zh-CN" sz="2800" b="1" i="0" dirty="0" err="1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ARMv8</a:t>
            </a:r>
            <a:r>
              <a:rPr lang="zh-CN" altLang="en-US" sz="2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指令集（</a:t>
            </a:r>
            <a:r>
              <a:rPr lang="en-US" altLang="zh-CN" sz="2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64</a:t>
            </a:r>
            <a:r>
              <a:rPr lang="zh-CN" altLang="en-US" sz="2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位）</a:t>
            </a:r>
          </a:p>
        </p:txBody>
      </p:sp>
    </p:spTree>
    <p:extLst>
      <p:ext uri="{BB962C8B-B14F-4D97-AF65-F5344CB8AC3E}">
        <p14:creationId xmlns:p14="http://schemas.microsoft.com/office/powerpoint/2010/main" val="269454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492766" cy="730197"/>
            <a:chOff x="611493" y="278221"/>
            <a:chExt cx="4492766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4854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ISAs——RISC-v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90677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RISCV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797274F-B7EE-4F05-A1F1-41CD611DE07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57176" y="1519241"/>
            <a:ext cx="10677648" cy="407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643577" cy="730197"/>
            <a:chOff x="611493" y="278221"/>
            <a:chExt cx="4643577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4854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ISAs——RISC-v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05758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RISCV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A9C532C7-9E8D-47C5-A2EE-5F47DB724AD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006" y="1683990"/>
            <a:ext cx="6396718" cy="35712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529599-8F4D-4594-81AE-BF34264F4D5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36035" y="1683989"/>
            <a:ext cx="3726769" cy="357124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1D65A5-AC94-4580-8E97-C2B9BA49A21C}"/>
              </a:ext>
            </a:extLst>
          </p:cNvPr>
          <p:cNvSpPr/>
          <p:nvPr/>
        </p:nvSpPr>
        <p:spPr>
          <a:xfrm>
            <a:off x="1105146" y="5579501"/>
            <a:ext cx="27906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FF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基于开源软件的互联网产业</a:t>
            </a:r>
            <a:endParaRPr lang="zh-CN" altLang="en-US" sz="28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4BFB0CD-BC63-41FD-9506-849CE1FF741C}"/>
              </a:ext>
            </a:extLst>
          </p:cNvPr>
          <p:cNvSpPr/>
          <p:nvPr/>
        </p:nvSpPr>
        <p:spPr>
          <a:xfrm>
            <a:off x="7870014" y="5579501"/>
            <a:ext cx="279065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FF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基于闭源硬件的微电子产业</a:t>
            </a:r>
            <a:endParaRPr lang="zh-CN" altLang="en-US" sz="2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D77989B-1736-473F-B477-C1664C2EC540}"/>
              </a:ext>
            </a:extLst>
          </p:cNvPr>
          <p:cNvSpPr/>
          <p:nvPr/>
        </p:nvSpPr>
        <p:spPr>
          <a:xfrm>
            <a:off x="349830" y="1280936"/>
            <a:ext cx="11501743" cy="5252672"/>
          </a:xfrm>
          <a:prstGeom prst="rect">
            <a:avLst/>
          </a:prstGeom>
          <a:solidFill>
            <a:srgbClr val="000000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>
                <a:latin typeface="华文彩云" panose="02010800040101010101" pitchFamily="2" charset="-122"/>
                <a:ea typeface="华文彩云" panose="02010800040101010101" pitchFamily="2" charset="-122"/>
                <a:cs typeface="+mn-ea"/>
                <a:sym typeface="+mn-lt"/>
              </a:rPr>
              <a:t>尽然操作系统、编译器、浏览器均可开放，为什么指令集架构就不能呢？</a:t>
            </a:r>
          </a:p>
        </p:txBody>
      </p:sp>
    </p:spTree>
    <p:extLst>
      <p:ext uri="{BB962C8B-B14F-4D97-AF65-F5344CB8AC3E}">
        <p14:creationId xmlns:p14="http://schemas.microsoft.com/office/powerpoint/2010/main" val="204228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643577" cy="730197"/>
            <a:chOff x="611493" y="278221"/>
            <a:chExt cx="4643577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4854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ISAs——RISC-v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05758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RISCV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196D03D-EDEC-4A2B-AAE0-42C78F0EB4E1}"/>
              </a:ext>
            </a:extLst>
          </p:cNvPr>
          <p:cNvSpPr txBox="1"/>
          <p:nvPr/>
        </p:nvSpPr>
        <p:spPr>
          <a:xfrm>
            <a:off x="330524" y="1279077"/>
            <a:ext cx="9502245" cy="385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204A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2400" b="1" dirty="0">
                <a:solidFill>
                  <a:srgbClr val="204A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solidFill>
                  <a:srgbClr val="204A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UC Berkeley</a:t>
            </a:r>
            <a:r>
              <a:rPr lang="zh-CN" altLang="en-US" sz="2400" b="1" dirty="0">
                <a:solidFill>
                  <a:srgbClr val="204A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的两位教授发现当前指令集存在两个问题</a:t>
            </a:r>
            <a:endParaRPr lang="en-US" altLang="zh-CN" sz="2400" b="1" dirty="0">
              <a:solidFill>
                <a:srgbClr val="204A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设计越来越复杂（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指令共计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1338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条，手册达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2198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知识产权问题严重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204A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一个项目启动，旨在设计一套全新的指令集，共花费近</a:t>
            </a:r>
            <a:r>
              <a:rPr lang="en-US" altLang="zh-CN" sz="2400" b="1" dirty="0">
                <a:solidFill>
                  <a:srgbClr val="204A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rgbClr val="204A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年时间</a:t>
            </a:r>
            <a:endParaRPr lang="en-US" altLang="zh-CN" sz="2400" b="1" dirty="0">
              <a:solidFill>
                <a:srgbClr val="204A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zh-CN" sz="24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读作“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risc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five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800100" lvl="1" indent="-342900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sz="24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开放、免费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（基于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BSD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开源协议）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sz="24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不需要为指令集付一分钱！</a:t>
            </a:r>
            <a:endParaRPr lang="en-US" altLang="zh-CN" sz="2400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6CD1946-3BFB-49A8-90C8-9F2ABD24D84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8535" y="4025028"/>
            <a:ext cx="6616873" cy="2278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5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643577" cy="730197"/>
            <a:chOff x="611493" y="278221"/>
            <a:chExt cx="4643577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4854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ISAs——RISC-v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05758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RISCV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8036C55-D695-4D2E-90EA-7E54E533D6FF}"/>
              </a:ext>
            </a:extLst>
          </p:cNvPr>
          <p:cNvSpPr txBox="1"/>
          <p:nvPr/>
        </p:nvSpPr>
        <p:spPr>
          <a:xfrm>
            <a:off x="128640" y="1267206"/>
            <a:ext cx="6497788" cy="4975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u="sng" dirty="0">
                <a:solidFill>
                  <a:srgbClr val="204A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</a:t>
            </a:r>
            <a:endParaRPr lang="en-US" altLang="zh-CN" sz="2400" b="1" u="sng" dirty="0">
              <a:solidFill>
                <a:srgbClr val="204A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基础指令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条，远少于当前指令集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2500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多页）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vs. RISC-v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多页）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u="sng" dirty="0">
                <a:solidFill>
                  <a:srgbClr val="204A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取其精华，去其糟粕</a:t>
            </a:r>
            <a:endParaRPr lang="en-US" altLang="zh-CN" sz="2400" b="1" u="sng" dirty="0">
              <a:solidFill>
                <a:srgbClr val="204A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借鉴了之前多款处理器的成败经验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分支延迟槽（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）、零寄存器（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u="sng" dirty="0">
                <a:solidFill>
                  <a:srgbClr val="204A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</a:t>
            </a:r>
            <a:endParaRPr lang="en-US" altLang="zh-CN" sz="2400" b="1" u="sng" dirty="0">
              <a:solidFill>
                <a:srgbClr val="204A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小而精简的基本指令集（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RV32I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RV64I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若干标准扩展子集（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等），可根据应用裁剪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CE6310-ABAA-4805-AF1F-165035D4EC9F}"/>
              </a:ext>
            </a:extLst>
          </p:cNvPr>
          <p:cNvSpPr txBox="1"/>
          <p:nvPr/>
        </p:nvSpPr>
        <p:spPr>
          <a:xfrm>
            <a:off x="6254320" y="1277103"/>
            <a:ext cx="6080180" cy="3282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u="sng" dirty="0">
                <a:solidFill>
                  <a:srgbClr val="204A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支持定制化</a:t>
            </a:r>
            <a:endParaRPr lang="en-US" altLang="zh-CN" sz="2400" b="1" u="sng" dirty="0">
              <a:solidFill>
                <a:srgbClr val="204A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预留大量编码空间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400" b="1" u="sng" dirty="0">
                <a:solidFill>
                  <a:srgbClr val="204A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稳定性</a:t>
            </a:r>
            <a:endParaRPr lang="en-US" altLang="zh-CN" sz="2400" b="1" u="sng" dirty="0">
              <a:solidFill>
                <a:srgbClr val="204A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隶属于一个开放的、非盈利性质的基金会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商用指令集的盛衰与商业公司发展息息相关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目前基金会已经有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多个成员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31F91BA-CA7F-4755-9BA8-A4C8A7ACD0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433" y="4895970"/>
            <a:ext cx="4167078" cy="141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8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643577" cy="730197"/>
            <a:chOff x="611493" y="278221"/>
            <a:chExt cx="4643577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4854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ISAs——RISC-v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05758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RISCV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773A16DB-50CD-491F-80C9-5C5F65EE1730}"/>
              </a:ext>
            </a:extLst>
          </p:cNvPr>
          <p:cNvSpPr/>
          <p:nvPr/>
        </p:nvSpPr>
        <p:spPr>
          <a:xfrm>
            <a:off x="359749" y="1809788"/>
            <a:ext cx="11485262" cy="378898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42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I</a:t>
            </a:r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：整数扩展（</a:t>
            </a:r>
            <a:r>
              <a:rPr lang="en-US" altLang="zh-CN" sz="2000" b="1" dirty="0" err="1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RV32I</a:t>
            </a:r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为</a:t>
            </a:r>
            <a:r>
              <a:rPr lang="en-US" altLang="zh-CN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RISC-V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的基础整数指令集，所有实现都必须支持。</a:t>
            </a:r>
            <a:r>
              <a:rPr lang="en-US" altLang="zh-CN" sz="20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RV32I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极度精简，仅有</a:t>
            </a:r>
            <a:r>
              <a:rPr lang="en-US" altLang="zh-CN" sz="2000" b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40</a:t>
            </a:r>
            <a:r>
              <a:rPr lang="zh-CN" altLang="en-US" sz="2000" b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条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指令，但是功能齐全，处理器仅需支持</a:t>
            </a:r>
            <a:r>
              <a:rPr lang="en-US" altLang="zh-CN" sz="20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RV32I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，便可以运行完整</a:t>
            </a:r>
            <a:r>
              <a:rPr lang="en-US" altLang="zh-CN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RISC-V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软件栈。</a:t>
            </a:r>
          </a:p>
          <a:p>
            <a:pPr marL="342900" indent="-342900" algn="just">
              <a:lnSpc>
                <a:spcPts val="42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M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：乘法扩展（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RV32M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为</a:t>
            </a:r>
            <a:r>
              <a:rPr lang="en-US" altLang="zh-CN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RISC-V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整数乘除法扩展指令集。</a:t>
            </a:r>
          </a:p>
          <a:p>
            <a:pPr marL="342900" indent="-342900" algn="just">
              <a:lnSpc>
                <a:spcPts val="42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F /D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：单精度浮点扩展（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RV32F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）和双精度浮点扩展（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RV32D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为</a:t>
            </a:r>
            <a:r>
              <a:rPr lang="en-US" altLang="zh-CN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RISC-V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的浮点指令集。</a:t>
            </a:r>
            <a:endParaRPr lang="en-US" altLang="zh-CN" sz="2000" b="1" dirty="0">
              <a:solidFill>
                <a:srgbClr val="0F72A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342900" indent="-342900" algn="just">
              <a:lnSpc>
                <a:spcPts val="42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：原子扩展（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RV32A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为</a:t>
            </a:r>
            <a:r>
              <a:rPr lang="en-US" altLang="zh-CN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RISC-V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的原子操作指令集，为同步操作提供了必要的支持。</a:t>
            </a:r>
          </a:p>
          <a:p>
            <a:pPr marL="342900" indent="-342900" algn="just">
              <a:lnSpc>
                <a:spcPts val="42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G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：通用扩展（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RV32G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为</a:t>
            </a:r>
            <a:r>
              <a:rPr lang="en-US" altLang="zh-CN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RISC-V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基础整数指令集</a:t>
            </a:r>
            <a:r>
              <a:rPr lang="en-US" altLang="zh-CN" sz="20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RV32I</a:t>
            </a:r>
            <a:r>
              <a:rPr lang="en-US" altLang="zh-CN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加上标准扩展（</a:t>
            </a:r>
            <a:r>
              <a:rPr lang="en-US" altLang="zh-CN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M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F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D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）。</a:t>
            </a:r>
          </a:p>
          <a:p>
            <a:pPr marL="342900" indent="-342900" algn="just">
              <a:lnSpc>
                <a:spcPts val="4200"/>
              </a:lnSpc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C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：压缩扩展（</a:t>
            </a:r>
            <a:r>
              <a:rPr lang="en-US" altLang="zh-CN" sz="20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RV32C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）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为</a:t>
            </a:r>
            <a:r>
              <a:rPr lang="en-US" altLang="zh-CN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RISC-V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的压缩指令集。包括了与标准</a:t>
            </a:r>
            <a:r>
              <a:rPr lang="en-US" altLang="zh-CN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32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位</a:t>
            </a:r>
            <a:r>
              <a:rPr lang="en-US" altLang="zh-CN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RISC-V</a:t>
            </a:r>
            <a:r>
              <a:rPr lang="zh-CN" altLang="en-US" sz="20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一一对应的短指令。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1ABB5B-DE24-4752-86CC-FFC43A10A8DC}"/>
              </a:ext>
            </a:extLst>
          </p:cNvPr>
          <p:cNvSpPr/>
          <p:nvPr/>
        </p:nvSpPr>
        <p:spPr>
          <a:xfrm>
            <a:off x="359743" y="1286682"/>
            <a:ext cx="11485268" cy="523220"/>
          </a:xfrm>
          <a:prstGeom prst="rect">
            <a:avLst/>
          </a:prstGeom>
          <a:solidFill>
            <a:srgbClr val="056BB4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</a:t>
            </a:r>
            <a:r>
              <a:rPr lang="en-US" altLang="zh-CN" sz="2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RISC-V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常见的指令集扩展</a:t>
            </a:r>
            <a:endParaRPr lang="zh-CN" altLang="en-US" sz="2800" b="1" i="0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060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643577" cy="730197"/>
            <a:chOff x="611493" y="278221"/>
            <a:chExt cx="4643577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4854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ISAs——RISC-v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05758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RISCV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D80CCAF-186E-43A2-9107-E83B8A0D3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454740"/>
              </p:ext>
            </p:extLst>
          </p:nvPr>
        </p:nvGraphicFramePr>
        <p:xfrm>
          <a:off x="1085850" y="1276325"/>
          <a:ext cx="10001251" cy="457918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195282">
                  <a:extLst>
                    <a:ext uri="{9D8B030D-6E8A-4147-A177-3AD203B41FA5}">
                      <a16:colId xmlns:a16="http://schemas.microsoft.com/office/drawing/2014/main" val="3442074649"/>
                    </a:ext>
                  </a:extLst>
                </a:gridCol>
                <a:gridCol w="1912628">
                  <a:extLst>
                    <a:ext uri="{9D8B030D-6E8A-4147-A177-3AD203B41FA5}">
                      <a16:colId xmlns:a16="http://schemas.microsoft.com/office/drawing/2014/main" val="1773263722"/>
                    </a:ext>
                  </a:extLst>
                </a:gridCol>
                <a:gridCol w="5893341">
                  <a:extLst>
                    <a:ext uri="{9D8B030D-6E8A-4147-A177-3AD203B41FA5}">
                      <a16:colId xmlns:a16="http://schemas.microsoft.com/office/drawing/2014/main" val="599076068"/>
                    </a:ext>
                  </a:extLst>
                </a:gridCol>
              </a:tblGrid>
              <a:tr h="512015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sz="2000" kern="0" dirty="0">
                          <a:effectLst/>
                        </a:rPr>
                        <a:t>寄存器编号</a:t>
                      </a:r>
                      <a:endParaRPr lang="zh-CN" sz="20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sz="2000" kern="0" dirty="0">
                          <a:effectLst/>
                        </a:rPr>
                        <a:t>助</a:t>
                      </a:r>
                      <a:r>
                        <a:rPr lang="en-US" sz="2000" kern="0" dirty="0">
                          <a:effectLst/>
                        </a:rPr>
                        <a:t>  </a:t>
                      </a:r>
                      <a:r>
                        <a:rPr lang="zh-CN" sz="2000" kern="0" dirty="0">
                          <a:effectLst/>
                        </a:rPr>
                        <a:t>记</a:t>
                      </a:r>
                      <a:r>
                        <a:rPr lang="en-US" sz="2000" kern="0" dirty="0">
                          <a:effectLst/>
                        </a:rPr>
                        <a:t>  </a:t>
                      </a:r>
                      <a:r>
                        <a:rPr lang="zh-CN" sz="2000" kern="0" dirty="0">
                          <a:effectLst/>
                        </a:rPr>
                        <a:t>符</a:t>
                      </a:r>
                      <a:endParaRPr lang="zh-CN" sz="20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sz="2000" kern="0" dirty="0">
                          <a:effectLst/>
                        </a:rPr>
                        <a:t>使 用 约 定</a:t>
                      </a:r>
                      <a:endParaRPr lang="zh-CN" sz="20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9758694"/>
                  </a:ext>
                </a:extLst>
              </a:tr>
              <a:tr h="40956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 dirty="0" err="1">
                          <a:solidFill>
                            <a:schemeClr val="tx1"/>
                          </a:solidFill>
                          <a:effectLst/>
                        </a:rPr>
                        <a:t>x0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zero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sz="2000" kern="0" dirty="0">
                          <a:solidFill>
                            <a:schemeClr val="tx1"/>
                          </a:solidFill>
                          <a:effectLst/>
                        </a:rPr>
                        <a:t>硬连线全接低位，总是返回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1890990"/>
                  </a:ext>
                </a:extLst>
              </a:tr>
              <a:tr h="303323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</a:rPr>
                        <a:t>x1</a:t>
                      </a:r>
                      <a:endParaRPr lang="zh-CN" sz="2000" kern="105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ra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sz="2000" kern="0" dirty="0">
                          <a:solidFill>
                            <a:schemeClr val="tx1"/>
                          </a:solidFill>
                          <a:effectLst/>
                        </a:rPr>
                        <a:t>存放函数返回地址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0224519"/>
                  </a:ext>
                </a:extLst>
              </a:tr>
              <a:tr h="304163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</a:rPr>
                        <a:t>x2</a:t>
                      </a:r>
                      <a:endParaRPr lang="zh-CN" sz="2000" kern="105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 dirty="0" err="1">
                          <a:solidFill>
                            <a:schemeClr val="tx1"/>
                          </a:solidFill>
                          <a:effectLst/>
                        </a:rPr>
                        <a:t>sp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sz="2000" kern="0" dirty="0">
                          <a:solidFill>
                            <a:schemeClr val="tx1"/>
                          </a:solidFill>
                          <a:effectLst/>
                        </a:rPr>
                        <a:t>存放栈指针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1551037"/>
                  </a:ext>
                </a:extLst>
              </a:tr>
              <a:tr h="304163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 dirty="0" err="1">
                          <a:solidFill>
                            <a:schemeClr val="tx1"/>
                          </a:solidFill>
                          <a:effectLst/>
                        </a:rPr>
                        <a:t>x3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</a:rPr>
                        <a:t>gp</a:t>
                      </a:r>
                      <a:endParaRPr lang="zh-CN" sz="2000" kern="105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sz="2000" kern="0" dirty="0">
                          <a:solidFill>
                            <a:schemeClr val="tx1"/>
                          </a:solidFill>
                          <a:effectLst/>
                        </a:rPr>
                        <a:t>存放全局指针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8035847"/>
                  </a:ext>
                </a:extLst>
              </a:tr>
              <a:tr h="304163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</a:rPr>
                        <a:t>x4</a:t>
                      </a:r>
                      <a:endParaRPr lang="zh-CN" sz="2000" kern="105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</a:rPr>
                        <a:t>tp</a:t>
                      </a:r>
                      <a:endParaRPr lang="zh-CN" sz="2000" kern="105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sz="2000" kern="0" dirty="0">
                          <a:solidFill>
                            <a:schemeClr val="tx1"/>
                          </a:solidFill>
                          <a:effectLst/>
                        </a:rPr>
                        <a:t>存放线程指针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5924658"/>
                  </a:ext>
                </a:extLst>
              </a:tr>
              <a:tr h="304163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</a:rPr>
                        <a:t>x5</a:t>
                      </a:r>
                      <a:endParaRPr lang="zh-CN" sz="2000" kern="105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</a:rPr>
                        <a:t>t0</a:t>
                      </a:r>
                      <a:endParaRPr lang="zh-CN" sz="2000" kern="105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sz="2000" kern="0" dirty="0">
                          <a:solidFill>
                            <a:schemeClr val="tx1"/>
                          </a:solidFill>
                          <a:effectLst/>
                        </a:rPr>
                        <a:t>临时寄存器 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/ </a:t>
                      </a:r>
                      <a:r>
                        <a:rPr lang="zh-CN" sz="2000" kern="0" dirty="0">
                          <a:solidFill>
                            <a:schemeClr val="tx1"/>
                          </a:solidFill>
                          <a:effectLst/>
                        </a:rPr>
                        <a:t>备用链接寄存器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9822892"/>
                  </a:ext>
                </a:extLst>
              </a:tr>
              <a:tr h="304163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</a:rPr>
                        <a:t>x6-7</a:t>
                      </a:r>
                      <a:endParaRPr lang="zh-CN" sz="2000" kern="105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</a:rPr>
                        <a:t>t1-2</a:t>
                      </a:r>
                      <a:endParaRPr lang="zh-CN" sz="2000" kern="105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sz="2000" kern="0" dirty="0">
                          <a:solidFill>
                            <a:schemeClr val="tx1"/>
                          </a:solidFill>
                          <a:effectLst/>
                        </a:rPr>
                        <a:t>临时寄存器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36738968"/>
                  </a:ext>
                </a:extLst>
              </a:tr>
              <a:tr h="304163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</a:rPr>
                        <a:t>x8</a:t>
                      </a:r>
                      <a:endParaRPr lang="zh-CN" sz="2000" kern="105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</a:rPr>
                        <a:t>s0/fp</a:t>
                      </a:r>
                      <a:endParaRPr lang="zh-CN" sz="2000" kern="105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sz="2000" kern="0" dirty="0">
                          <a:solidFill>
                            <a:schemeClr val="tx1"/>
                          </a:solidFill>
                          <a:effectLst/>
                        </a:rPr>
                        <a:t>保存寄存器 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/ </a:t>
                      </a:r>
                      <a:r>
                        <a:rPr lang="zh-CN" sz="2000" kern="0" dirty="0">
                          <a:solidFill>
                            <a:schemeClr val="tx1"/>
                          </a:solidFill>
                          <a:effectLst/>
                        </a:rPr>
                        <a:t>存放帧指针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9896803"/>
                  </a:ext>
                </a:extLst>
              </a:tr>
              <a:tr h="304163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</a:rPr>
                        <a:t>x9</a:t>
                      </a:r>
                      <a:endParaRPr lang="zh-CN" sz="2000" kern="105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</a:rPr>
                        <a:t>s1</a:t>
                      </a:r>
                      <a:endParaRPr lang="zh-CN" sz="2000" kern="105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sz="2000" kern="0" dirty="0">
                          <a:solidFill>
                            <a:schemeClr val="tx1"/>
                          </a:solidFill>
                          <a:effectLst/>
                        </a:rPr>
                        <a:t>保存寄存器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7534369"/>
                  </a:ext>
                </a:extLst>
              </a:tr>
              <a:tr h="304163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</a:rPr>
                        <a:t>x10-11</a:t>
                      </a:r>
                      <a:endParaRPr lang="zh-CN" sz="2000" kern="105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</a:rPr>
                        <a:t>a0-1</a:t>
                      </a:r>
                      <a:endParaRPr lang="zh-CN" sz="2000" kern="105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sz="2000" kern="0" dirty="0">
                          <a:solidFill>
                            <a:schemeClr val="tx1"/>
                          </a:solidFill>
                          <a:effectLst/>
                        </a:rPr>
                        <a:t>存放函数参数或返回值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15326807"/>
                  </a:ext>
                </a:extLst>
              </a:tr>
              <a:tr h="304163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</a:rPr>
                        <a:t>x12-17</a:t>
                      </a:r>
                      <a:endParaRPr lang="zh-CN" sz="2000" kern="105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</a:rPr>
                        <a:t>a2-7</a:t>
                      </a:r>
                      <a:endParaRPr lang="zh-CN" sz="2000" kern="105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sz="2000" kern="0" dirty="0">
                          <a:solidFill>
                            <a:schemeClr val="tx1"/>
                          </a:solidFill>
                          <a:effectLst/>
                        </a:rPr>
                        <a:t>存放函数参数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2783719"/>
                  </a:ext>
                </a:extLst>
              </a:tr>
              <a:tr h="304163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</a:rPr>
                        <a:t>x18-27</a:t>
                      </a:r>
                      <a:endParaRPr lang="zh-CN" sz="2000" kern="105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</a:rPr>
                        <a:t>s2-11</a:t>
                      </a:r>
                      <a:endParaRPr lang="zh-CN" sz="2000" kern="105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sz="2000" kern="0">
                          <a:solidFill>
                            <a:schemeClr val="tx1"/>
                          </a:solidFill>
                          <a:effectLst/>
                        </a:rPr>
                        <a:t>保存寄存器</a:t>
                      </a:r>
                      <a:endParaRPr lang="zh-CN" sz="2000" kern="105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0077102"/>
                  </a:ext>
                </a:extLst>
              </a:tr>
              <a:tr h="304163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</a:rPr>
                        <a:t>x28-31</a:t>
                      </a:r>
                      <a:endParaRPr lang="zh-CN" sz="2000" kern="105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>
                          <a:solidFill>
                            <a:schemeClr val="tx1"/>
                          </a:solidFill>
                          <a:effectLst/>
                        </a:rPr>
                        <a:t>t3-6</a:t>
                      </a:r>
                      <a:endParaRPr lang="zh-CN" sz="2000" kern="105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sz="2000" kern="0" dirty="0">
                          <a:solidFill>
                            <a:schemeClr val="tx1"/>
                          </a:solidFill>
                          <a:effectLst/>
                        </a:rPr>
                        <a:t>临时寄存器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6083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073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643577" cy="730197"/>
            <a:chOff x="611493" y="278221"/>
            <a:chExt cx="4643577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4854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ISAs——RISC-v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05758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RISCV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447290F-5024-43F7-9FF7-B32C29C7F4D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0990181"/>
              </p:ext>
            </p:extLst>
          </p:nvPr>
        </p:nvGraphicFramePr>
        <p:xfrm>
          <a:off x="132824" y="2636912"/>
          <a:ext cx="5746792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185171" imgH="774875" progId="Visio.Drawing.15">
                  <p:embed/>
                </p:oleObj>
              </mc:Choice>
              <mc:Fallback>
                <p:oleObj name="Visio" r:id="rId3" imgW="6185171" imgH="774875" progId="Visio.Drawing.15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4BF5B57F-6C06-48E4-B27E-E581706046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824" y="2636912"/>
                        <a:ext cx="5746792" cy="7200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447E017-EAD1-4A01-B44A-3A51A9AC5C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6979706"/>
              </p:ext>
            </p:extLst>
          </p:nvPr>
        </p:nvGraphicFramePr>
        <p:xfrm>
          <a:off x="6334326" y="2677617"/>
          <a:ext cx="5724490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6185171" imgH="774875" progId="Visio.Drawing.15">
                  <p:embed/>
                </p:oleObj>
              </mc:Choice>
              <mc:Fallback>
                <p:oleObj name="Visio" r:id="rId5" imgW="6185171" imgH="774875" progId="Visio.Drawing.15">
                  <p:embed/>
                  <p:pic>
                    <p:nvPicPr>
                      <p:cNvPr id="10" name="对象 9">
                        <a:extLst>
                          <a:ext uri="{FF2B5EF4-FFF2-40B4-BE49-F238E27FC236}">
                            <a16:creationId xmlns:a16="http://schemas.microsoft.com/office/drawing/2014/main" id="{D39AACC2-18E8-43A2-A5C2-5025EE6F6F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4326" y="2677617"/>
                        <a:ext cx="5724490" cy="660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A63810F8-630D-401C-9793-F3B18B19D6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8184394"/>
              </p:ext>
            </p:extLst>
          </p:nvPr>
        </p:nvGraphicFramePr>
        <p:xfrm>
          <a:off x="137008" y="3845545"/>
          <a:ext cx="572030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6185171" imgH="774875" progId="Visio.Drawing.15">
                  <p:embed/>
                </p:oleObj>
              </mc:Choice>
              <mc:Fallback>
                <p:oleObj name="Visio" r:id="rId7" imgW="6185171" imgH="774875" progId="Visio.Drawing.15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1AD51202-7B94-49EA-A6D4-D9F6A18EADD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008" y="3845545"/>
                        <a:ext cx="5720305" cy="660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6D4C2C3C-559E-453C-A2BB-26FB913C886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1105"/>
              </p:ext>
            </p:extLst>
          </p:nvPr>
        </p:nvGraphicFramePr>
        <p:xfrm>
          <a:off x="6345838" y="3805856"/>
          <a:ext cx="5704524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6185171" imgH="813107" progId="Visio.Drawing.15">
                  <p:embed/>
                </p:oleObj>
              </mc:Choice>
              <mc:Fallback>
                <p:oleObj name="Visio" r:id="rId9" imgW="6185171" imgH="813107" progId="Visio.Drawing.15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D07432B4-10C9-4CBC-B6A6-BFB977C8BC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5838" y="3805856"/>
                        <a:ext cx="5704524" cy="698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>
            <a:extLst>
              <a:ext uri="{FF2B5EF4-FFF2-40B4-BE49-F238E27FC236}">
                <a16:creationId xmlns:a16="http://schemas.microsoft.com/office/drawing/2014/main" id="{45881C90-FC3E-4E56-9D11-1B8A5ED597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6652211"/>
              </p:ext>
            </p:extLst>
          </p:nvPr>
        </p:nvGraphicFramePr>
        <p:xfrm>
          <a:off x="159311" y="4994498"/>
          <a:ext cx="5686852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1" imgW="6185171" imgH="781181" progId="Visio.Drawing.15">
                  <p:embed/>
                </p:oleObj>
              </mc:Choice>
              <mc:Fallback>
                <p:oleObj name="Visio" r:id="rId11" imgW="6185171" imgH="781181" progId="Visio.Drawing.15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39A05D57-A4E3-4BEA-93C5-C9A0EC5334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311" y="4994498"/>
                        <a:ext cx="5686852" cy="6667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BF42A7DA-FB29-47AA-89E7-7ED4909BFBF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6587698"/>
              </p:ext>
            </p:extLst>
          </p:nvPr>
        </p:nvGraphicFramePr>
        <p:xfrm>
          <a:off x="6347798" y="4972196"/>
          <a:ext cx="5702564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13" imgW="6185171" imgH="774875" progId="Visio.Drawing.15">
                  <p:embed/>
                </p:oleObj>
              </mc:Choice>
              <mc:Fallback>
                <p:oleObj name="Visio" r:id="rId13" imgW="6185171" imgH="774875" progId="Visio.Drawing.15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A62C3C24-9AE4-4BBD-9AE3-E16E4AA7860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7798" y="4972196"/>
                        <a:ext cx="5702564" cy="660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37C5A7AA-3121-4523-8CDD-9F86F1E886DF}"/>
              </a:ext>
            </a:extLst>
          </p:cNvPr>
          <p:cNvSpPr txBox="1"/>
          <p:nvPr/>
        </p:nvSpPr>
        <p:spPr>
          <a:xfrm>
            <a:off x="2275237" y="2148359"/>
            <a:ext cx="1461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99F4C19-08F6-493B-9B17-DCC5EE421AC2}"/>
              </a:ext>
            </a:extLst>
          </p:cNvPr>
          <p:cNvSpPr txBox="1"/>
          <p:nvPr/>
        </p:nvSpPr>
        <p:spPr>
          <a:xfrm>
            <a:off x="8454798" y="2148359"/>
            <a:ext cx="1461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I-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BF47E1-9BD2-4E55-92D7-CCE234B681ED}"/>
              </a:ext>
            </a:extLst>
          </p:cNvPr>
          <p:cNvSpPr txBox="1"/>
          <p:nvPr/>
        </p:nvSpPr>
        <p:spPr>
          <a:xfrm>
            <a:off x="2282049" y="3384396"/>
            <a:ext cx="1461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S-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F67F1DE-7316-4062-9B74-7685DBDEDE01}"/>
              </a:ext>
            </a:extLst>
          </p:cNvPr>
          <p:cNvSpPr txBox="1"/>
          <p:nvPr/>
        </p:nvSpPr>
        <p:spPr>
          <a:xfrm>
            <a:off x="8461610" y="3384396"/>
            <a:ext cx="1461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5C972FD-81F9-4F35-BA9B-CFF291804BDE}"/>
              </a:ext>
            </a:extLst>
          </p:cNvPr>
          <p:cNvSpPr txBox="1"/>
          <p:nvPr/>
        </p:nvSpPr>
        <p:spPr>
          <a:xfrm>
            <a:off x="2279576" y="4581128"/>
            <a:ext cx="1461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U-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713E970-2D9F-4AB8-9611-0837377CCDD3}"/>
              </a:ext>
            </a:extLst>
          </p:cNvPr>
          <p:cNvSpPr txBox="1"/>
          <p:nvPr/>
        </p:nvSpPr>
        <p:spPr>
          <a:xfrm>
            <a:off x="8459137" y="4581128"/>
            <a:ext cx="14619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1E50B60-DF48-44FB-946D-FCC1E7B976E7}"/>
              </a:ext>
            </a:extLst>
          </p:cNvPr>
          <p:cNvSpPr txBox="1"/>
          <p:nvPr/>
        </p:nvSpPr>
        <p:spPr>
          <a:xfrm>
            <a:off x="4871864" y="1671221"/>
            <a:ext cx="24683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RV32I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指令格式</a:t>
            </a:r>
            <a:endParaRPr lang="en-US" altLang="zh-CN" sz="2400" b="1" dirty="0">
              <a:solidFill>
                <a:srgbClr val="0F72A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336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643577" cy="730197"/>
            <a:chOff x="611493" y="278221"/>
            <a:chExt cx="4643577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4854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ISAs——RISC-v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05758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RISCV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A1CB97D8-0B0C-40A5-BF27-474D2FE7AB50}"/>
              </a:ext>
            </a:extLst>
          </p:cNvPr>
          <p:cNvSpPr/>
          <p:nvPr/>
        </p:nvSpPr>
        <p:spPr>
          <a:xfrm>
            <a:off x="359749" y="2094798"/>
            <a:ext cx="11485262" cy="380116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42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运算指令（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21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条）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800100" lvl="1" indent="-342900" algn="just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I-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型：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ADDI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SLTI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SLTIU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ANDI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ORI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XORI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SLLI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SRLI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SRAI</a:t>
            </a:r>
            <a:endParaRPr lang="en-US" altLang="zh-CN" sz="2400" b="1" dirty="0">
              <a:solidFill>
                <a:srgbClr val="0F72A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800100" lvl="1" indent="-342900" algn="just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U-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型：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LUI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AUIPC</a:t>
            </a:r>
            <a:endParaRPr lang="en-US" altLang="zh-CN" sz="2400" b="1" dirty="0">
              <a:solidFill>
                <a:srgbClr val="0F72A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800100" lvl="1" indent="-342900" algn="just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R-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型：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ADD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SUB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SLT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SLTU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AND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OR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XOR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SLL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SRL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SRA</a:t>
            </a:r>
            <a:endParaRPr lang="en-US" altLang="zh-CN" sz="2400" b="1" dirty="0">
              <a:solidFill>
                <a:srgbClr val="0F72A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342900" indent="-342900" algn="just">
              <a:lnSpc>
                <a:spcPts val="42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访存指令（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8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条）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800100" lvl="1" indent="-342900" algn="just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I-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型：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LB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LBU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LH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LHU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LW</a:t>
            </a:r>
            <a:endParaRPr lang="en-US" altLang="zh-CN" sz="2400" b="1" dirty="0">
              <a:solidFill>
                <a:srgbClr val="0F72A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800100" lvl="1" indent="-342900" algn="just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S-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型：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SB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SH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SW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06CC5C1-B779-4455-81F9-B08028FF3259}"/>
              </a:ext>
            </a:extLst>
          </p:cNvPr>
          <p:cNvSpPr/>
          <p:nvPr/>
        </p:nvSpPr>
        <p:spPr>
          <a:xfrm>
            <a:off x="359743" y="1571692"/>
            <a:ext cx="11485268" cy="523220"/>
          </a:xfrm>
          <a:prstGeom prst="rect">
            <a:avLst/>
          </a:prstGeom>
          <a:solidFill>
            <a:srgbClr val="056BB4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</a:t>
            </a:r>
            <a:r>
              <a:rPr lang="en-US" altLang="zh-CN" sz="2800" b="1" i="0" dirty="0" err="1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RV32I</a:t>
            </a:r>
            <a:r>
              <a:rPr lang="zh-CN" altLang="en-US" sz="2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指令集</a:t>
            </a:r>
          </a:p>
        </p:txBody>
      </p:sp>
    </p:spTree>
    <p:extLst>
      <p:ext uri="{BB962C8B-B14F-4D97-AF65-F5344CB8AC3E}">
        <p14:creationId xmlns:p14="http://schemas.microsoft.com/office/powerpoint/2010/main" val="1698396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4152838" cy="718321"/>
            <a:chOff x="635244" y="278221"/>
            <a:chExt cx="4152838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88764"/>
              <a:ext cx="24207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Common ISA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59059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常见指令集体系结构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F8679325-9C8A-6B04-C18E-D631412AC138}"/>
              </a:ext>
            </a:extLst>
          </p:cNvPr>
          <p:cNvGrpSpPr/>
          <p:nvPr/>
        </p:nvGrpSpPr>
        <p:grpSpPr>
          <a:xfrm>
            <a:off x="353258" y="1911782"/>
            <a:ext cx="1555750" cy="3840480"/>
            <a:chOff x="273050" y="2194560"/>
            <a:chExt cx="1555750" cy="3840480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92467623-7B32-681C-0206-FB9A59212019}"/>
                </a:ext>
              </a:extLst>
            </p:cNvPr>
            <p:cNvSpPr/>
            <p:nvPr/>
          </p:nvSpPr>
          <p:spPr>
            <a:xfrm>
              <a:off x="273050" y="2194560"/>
              <a:ext cx="1555750" cy="3840480"/>
            </a:xfrm>
            <a:prstGeom prst="roundRect">
              <a:avLst/>
            </a:prstGeom>
            <a:noFill/>
            <a:ln w="38100">
              <a:solidFill>
                <a:srgbClr val="FE5E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30970DFB-E09E-3B71-51FC-03FF981E9D4C}"/>
                </a:ext>
              </a:extLst>
            </p:cNvPr>
            <p:cNvSpPr txBox="1"/>
            <p:nvPr/>
          </p:nvSpPr>
          <p:spPr>
            <a:xfrm>
              <a:off x="690245" y="2443346"/>
              <a:ext cx="7213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x86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5BDA38BC-1119-5CBE-8C09-EC5947400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499664" y="3153797"/>
              <a:ext cx="1102522" cy="73128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1FBEBB5-C9F6-519C-EBF7-7453F4B1F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345122" y="4224856"/>
              <a:ext cx="1411605" cy="543468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9C8642D3-228C-EBE8-7D07-0E91A97DA284}"/>
              </a:ext>
            </a:extLst>
          </p:cNvPr>
          <p:cNvGrpSpPr/>
          <p:nvPr/>
        </p:nvGrpSpPr>
        <p:grpSpPr>
          <a:xfrm>
            <a:off x="4324582" y="1911782"/>
            <a:ext cx="1555750" cy="3840480"/>
            <a:chOff x="3794125" y="2194560"/>
            <a:chExt cx="1555750" cy="3840480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CDF45BAE-4C05-DC8E-194E-7B3144B9C5CC}"/>
                </a:ext>
              </a:extLst>
            </p:cNvPr>
            <p:cNvSpPr/>
            <p:nvPr/>
          </p:nvSpPr>
          <p:spPr>
            <a:xfrm>
              <a:off x="3794125" y="2194560"/>
              <a:ext cx="1555750" cy="3840480"/>
            </a:xfrm>
            <a:prstGeom prst="roundRect">
              <a:avLst/>
            </a:prstGeom>
            <a:noFill/>
            <a:ln w="38100">
              <a:solidFill>
                <a:srgbClr val="FE5E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CD93947-82D1-21B8-7D7E-92647891BCEC}"/>
                </a:ext>
              </a:extLst>
            </p:cNvPr>
            <p:cNvSpPr txBox="1"/>
            <p:nvPr/>
          </p:nvSpPr>
          <p:spPr>
            <a:xfrm>
              <a:off x="3906520" y="2443345"/>
              <a:ext cx="13201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POWER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E8AF015-7DF9-F4F9-1623-32C06D970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p:blipFill>
          <p:spPr>
            <a:xfrm>
              <a:off x="4009693" y="3015105"/>
              <a:ext cx="1241011" cy="880471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2695BD1-6B1A-CE57-CB27-92044B35A3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p:blipFill>
          <p:spPr>
            <a:xfrm>
              <a:off x="4007281" y="4047917"/>
              <a:ext cx="1156352" cy="880471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B54C981-A07D-8117-E6A3-C3267DD714EC}"/>
              </a:ext>
            </a:extLst>
          </p:cNvPr>
          <p:cNvGrpSpPr/>
          <p:nvPr/>
        </p:nvGrpSpPr>
        <p:grpSpPr>
          <a:xfrm>
            <a:off x="8295906" y="1911782"/>
            <a:ext cx="1555750" cy="3840480"/>
            <a:chOff x="7315200" y="2194560"/>
            <a:chExt cx="1555750" cy="3840480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65EDC1B-88E5-4E03-0FAF-5328A21ED815}"/>
                </a:ext>
              </a:extLst>
            </p:cNvPr>
            <p:cNvSpPr/>
            <p:nvPr/>
          </p:nvSpPr>
          <p:spPr>
            <a:xfrm>
              <a:off x="7315200" y="2194560"/>
              <a:ext cx="1555750" cy="3840480"/>
            </a:xfrm>
            <a:prstGeom prst="roundRect">
              <a:avLst/>
            </a:prstGeom>
            <a:noFill/>
            <a:ln w="38100">
              <a:solidFill>
                <a:srgbClr val="FE5E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5E823E8B-3B2A-6CEC-B9B5-BD7977F04E48}"/>
                </a:ext>
              </a:extLst>
            </p:cNvPr>
            <p:cNvSpPr txBox="1"/>
            <p:nvPr/>
          </p:nvSpPr>
          <p:spPr>
            <a:xfrm>
              <a:off x="7605712" y="2443345"/>
              <a:ext cx="974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MIPS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04C13E4-6207-62B8-7498-1DF720F26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7673969" y="3056514"/>
              <a:ext cx="896308" cy="896308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752A9074-BF82-7320-977B-A46D02BA6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>
              <a:off x="7523796" y="4137736"/>
              <a:ext cx="1173683" cy="572782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5012301-DFE7-EFDA-22C6-46E5212CB9CF}"/>
              </a:ext>
            </a:extLst>
          </p:cNvPr>
          <p:cNvGrpSpPr/>
          <p:nvPr/>
        </p:nvGrpSpPr>
        <p:grpSpPr>
          <a:xfrm>
            <a:off x="10281569" y="1911782"/>
            <a:ext cx="1555750" cy="3840480"/>
            <a:chOff x="8875850" y="1911782"/>
            <a:chExt cx="1555750" cy="3840480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EC05A7BF-9E55-2D56-64BA-F307B152D79B}"/>
                </a:ext>
              </a:extLst>
            </p:cNvPr>
            <p:cNvGrpSpPr/>
            <p:nvPr/>
          </p:nvGrpSpPr>
          <p:grpSpPr>
            <a:xfrm>
              <a:off x="8875850" y="1911782"/>
              <a:ext cx="1555750" cy="3840480"/>
              <a:chOff x="7315200" y="2194560"/>
              <a:chExt cx="1555750" cy="3840480"/>
            </a:xfrm>
          </p:grpSpPr>
          <p:sp>
            <p:nvSpPr>
              <p:cNvPr id="27" name="矩形: 圆角 26">
                <a:extLst>
                  <a:ext uri="{FF2B5EF4-FFF2-40B4-BE49-F238E27FC236}">
                    <a16:creationId xmlns:a16="http://schemas.microsoft.com/office/drawing/2014/main" id="{0F3254CF-6D39-0FE2-6488-74ACCE60F63A}"/>
                  </a:ext>
                </a:extLst>
              </p:cNvPr>
              <p:cNvSpPr/>
              <p:nvPr/>
            </p:nvSpPr>
            <p:spPr>
              <a:xfrm>
                <a:off x="7315200" y="2194560"/>
                <a:ext cx="1555750" cy="3840480"/>
              </a:xfrm>
              <a:prstGeom prst="roundRect">
                <a:avLst/>
              </a:prstGeom>
              <a:noFill/>
              <a:ln w="38100">
                <a:solidFill>
                  <a:srgbClr val="FE5E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8F0A96AA-D3D1-24A7-9A85-2AA541538871}"/>
                  </a:ext>
                </a:extLst>
              </p:cNvPr>
              <p:cNvSpPr txBox="1"/>
              <p:nvPr/>
            </p:nvSpPr>
            <p:spPr>
              <a:xfrm>
                <a:off x="7523041" y="2435499"/>
                <a:ext cx="119516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RISC-V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A00DE8CB-070C-51BC-5027-6DFB81BBB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225880" y="3552106"/>
              <a:ext cx="855687" cy="810452"/>
            </a:xfrm>
            <a:prstGeom prst="rect">
              <a:avLst/>
            </a:prstGeom>
          </p:spPr>
        </p:pic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312FE52-A879-C78C-5A31-8216BE1A52D9}"/>
              </a:ext>
            </a:extLst>
          </p:cNvPr>
          <p:cNvGrpSpPr/>
          <p:nvPr/>
        </p:nvGrpSpPr>
        <p:grpSpPr>
          <a:xfrm>
            <a:off x="2338920" y="1911782"/>
            <a:ext cx="1555750" cy="3840480"/>
            <a:chOff x="2010410" y="2194560"/>
            <a:chExt cx="1555750" cy="3840480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BB776E3B-1966-F1AE-BE95-F3F388F167AC}"/>
                </a:ext>
              </a:extLst>
            </p:cNvPr>
            <p:cNvSpPr/>
            <p:nvPr/>
          </p:nvSpPr>
          <p:spPr>
            <a:xfrm>
              <a:off x="2010410" y="2194560"/>
              <a:ext cx="1555750" cy="3840480"/>
            </a:xfrm>
            <a:prstGeom prst="roundRect">
              <a:avLst/>
            </a:prstGeom>
            <a:noFill/>
            <a:ln w="38100">
              <a:solidFill>
                <a:srgbClr val="FE5E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67CF5CB-870A-4A5C-D24F-8E036B6550D7}"/>
                </a:ext>
              </a:extLst>
            </p:cNvPr>
            <p:cNvSpPr txBox="1"/>
            <p:nvPr/>
          </p:nvSpPr>
          <p:spPr>
            <a:xfrm>
              <a:off x="2350770" y="2443345"/>
              <a:ext cx="949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ARM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F004EA9E-C573-9176-B0D7-0E71E310C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7"/>
                </a:ext>
              </a:extLst>
            </a:blip>
            <a:stretch>
              <a:fillRect/>
            </a:stretch>
          </p:blipFill>
          <p:spPr>
            <a:xfrm>
              <a:off x="2249487" y="3099332"/>
              <a:ext cx="1050608" cy="327002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CD451E90-B131-C124-7C3F-EBE6A0238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9"/>
                </a:ext>
              </a:extLst>
            </a:blip>
            <a:stretch>
              <a:fillRect/>
            </a:stretch>
          </p:blipFill>
          <p:spPr>
            <a:xfrm>
              <a:off x="2101126" y="3624864"/>
              <a:ext cx="1398380" cy="466127"/>
            </a:xfrm>
            <a:prstGeom prst="rect">
              <a:avLst/>
            </a:prstGeom>
          </p:spPr>
        </p:pic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4D16E67-A76E-0A22-E3B1-F3FD7A99DA3E}"/>
              </a:ext>
            </a:extLst>
          </p:cNvPr>
          <p:cNvGrpSpPr/>
          <p:nvPr/>
        </p:nvGrpSpPr>
        <p:grpSpPr>
          <a:xfrm>
            <a:off x="6310244" y="1911782"/>
            <a:ext cx="1555750" cy="3840480"/>
            <a:chOff x="5577840" y="2194560"/>
            <a:chExt cx="1555750" cy="3840480"/>
          </a:xfrm>
        </p:grpSpPr>
        <p:sp>
          <p:nvSpPr>
            <p:cNvPr id="39" name="矩形: 圆角 38">
              <a:extLst>
                <a:ext uri="{FF2B5EF4-FFF2-40B4-BE49-F238E27FC236}">
                  <a16:creationId xmlns:a16="http://schemas.microsoft.com/office/drawing/2014/main" id="{53C2A199-ED7C-452F-0099-1263D97D1BF1}"/>
                </a:ext>
              </a:extLst>
            </p:cNvPr>
            <p:cNvSpPr/>
            <p:nvPr/>
          </p:nvSpPr>
          <p:spPr>
            <a:xfrm>
              <a:off x="5577840" y="2194560"/>
              <a:ext cx="1555750" cy="3840480"/>
            </a:xfrm>
            <a:prstGeom prst="roundRect">
              <a:avLst/>
            </a:prstGeom>
            <a:noFill/>
            <a:ln w="38100">
              <a:solidFill>
                <a:srgbClr val="FE5E3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17BEFE1C-E263-9A6C-3DDC-FAB4CEFA032B}"/>
                </a:ext>
              </a:extLst>
            </p:cNvPr>
            <p:cNvSpPr txBox="1"/>
            <p:nvPr/>
          </p:nvSpPr>
          <p:spPr>
            <a:xfrm>
              <a:off x="5741352" y="2443345"/>
              <a:ext cx="12287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SPARC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D8AA2CE2-590D-659A-F8DC-29971A641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1"/>
                </a:ext>
              </a:extLst>
            </a:blip>
            <a:stretch>
              <a:fillRect/>
            </a:stretch>
          </p:blipFill>
          <p:spPr>
            <a:xfrm>
              <a:off x="5660071" y="4399280"/>
              <a:ext cx="1437146" cy="729516"/>
            </a:xfrm>
            <a:prstGeom prst="rect">
              <a:avLst/>
            </a:prstGeom>
          </p:spPr>
        </p:pic>
        <p:pic>
          <p:nvPicPr>
            <p:cNvPr id="43" name="图片 42">
              <a:extLst>
                <a:ext uri="{FF2B5EF4-FFF2-40B4-BE49-F238E27FC236}">
                  <a16:creationId xmlns:a16="http://schemas.microsoft.com/office/drawing/2014/main" id="{69740B50-D80C-CBD6-FB8D-668E18567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3"/>
                </a:ext>
              </a:extLst>
            </a:blip>
            <a:stretch>
              <a:fillRect/>
            </a:stretch>
          </p:blipFill>
          <p:spPr>
            <a:xfrm>
              <a:off x="5677553" y="3183078"/>
              <a:ext cx="1356322" cy="587033"/>
            </a:xfrm>
            <a:prstGeom prst="rect">
              <a:avLst/>
            </a:prstGeom>
          </p:spPr>
        </p:pic>
      </p:grpSp>
      <p:pic>
        <p:nvPicPr>
          <p:cNvPr id="44" name="图片 43">
            <a:extLst>
              <a:ext uri="{FF2B5EF4-FFF2-40B4-BE49-F238E27FC236}">
                <a16:creationId xmlns:a16="http://schemas.microsoft.com/office/drawing/2014/main" id="{E5D19F92-6FF5-CDD3-179D-1ADE7E28B860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0360252" y="2867307"/>
            <a:ext cx="1398380" cy="466127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EE4BEF38-4009-AA03-63BA-28AC7EC5FDA5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2513815" y="3741929"/>
            <a:ext cx="1241011" cy="828675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D9FA1161-768B-C68B-26B4-DB8380668B25}"/>
              </a:ext>
            </a:extLst>
          </p:cNvPr>
          <p:cNvPicPr>
            <a:picLocks noChangeAspect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78884" y="4552056"/>
            <a:ext cx="1361116" cy="46166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A44F11EF-5745-7D3C-C94D-E12E85DCB3E3}"/>
              </a:ext>
            </a:extLst>
          </p:cNvPr>
          <p:cNvPicPr>
            <a:picLocks noChangeAspect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360252" y="5191281"/>
            <a:ext cx="1336358" cy="383421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525D79EB-ABE6-B3F0-5204-6E17FC99291E}"/>
              </a:ext>
            </a:extLst>
          </p:cNvPr>
          <p:cNvPicPr>
            <a:picLocks noChangeAspect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41365" y="4481737"/>
            <a:ext cx="1339079" cy="52928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B6CFDAE7-3135-0F42-7637-A452B973727D}"/>
              </a:ext>
            </a:extLst>
          </p:cNvPr>
          <p:cNvPicPr>
            <a:picLocks noChangeAspect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14258" y="5142332"/>
            <a:ext cx="1193483" cy="432783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7B258C80-A5FB-CC33-8ABD-9E7B31DAA858}"/>
              </a:ext>
            </a:extLst>
          </p:cNvPr>
          <p:cNvPicPr>
            <a:picLocks noChangeAspect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390" y="4846018"/>
            <a:ext cx="1231821" cy="418236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5A3424EE-A2B4-B434-4631-89ABEDB5B299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CFEFF"/>
              </a:clrFrom>
              <a:clrTo>
                <a:srgbClr val="FC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15023" y="5011017"/>
            <a:ext cx="1241011" cy="458253"/>
          </a:xfrm>
          <a:prstGeom prst="rect">
            <a:avLst/>
          </a:prstGeom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88AE0EFC-9003-AA1C-7053-F465170225E6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3"/>
              </a:ext>
            </a:extLst>
          </a:blip>
          <a:stretch>
            <a:fillRect/>
          </a:stretch>
        </p:blipFill>
        <p:spPr>
          <a:xfrm>
            <a:off x="8442429" y="5070100"/>
            <a:ext cx="1320800" cy="14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53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643577" cy="730197"/>
            <a:chOff x="611493" y="278221"/>
            <a:chExt cx="4643577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4854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ISAs——RISC-v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05758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RISCV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5217157-8C35-49E5-BCF8-76D5D72DB8E0}"/>
              </a:ext>
            </a:extLst>
          </p:cNvPr>
          <p:cNvSpPr/>
          <p:nvPr/>
        </p:nvSpPr>
        <p:spPr>
          <a:xfrm>
            <a:off x="359749" y="1809796"/>
            <a:ext cx="11485262" cy="42820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分支跳转指令（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8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条）</a:t>
            </a:r>
            <a:endParaRPr lang="en-US" altLang="zh-CN" sz="2800" b="1" dirty="0">
              <a:solidFill>
                <a:srgbClr val="FF00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800100" lvl="1" indent="-3429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B-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型：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BEQ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BNE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BLT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BGE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BLTU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BGEU</a:t>
            </a:r>
            <a:endParaRPr lang="en-US" altLang="zh-CN" sz="2400" b="1" dirty="0">
              <a:solidFill>
                <a:srgbClr val="0F72A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800100" lvl="1" indent="-3429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J-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型：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JAL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JALR</a:t>
            </a:r>
            <a:endParaRPr lang="en-US" altLang="zh-CN" sz="2400" b="1" dirty="0">
              <a:solidFill>
                <a:srgbClr val="0F72A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800100" lvl="1" indent="-3429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0F72A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342900" indent="-342900" algn="just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存储器屏障指令（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条）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800100" lvl="1" indent="-3429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I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型：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FENCE</a:t>
            </a:r>
          </a:p>
          <a:p>
            <a:pPr marL="800100" lvl="1" indent="-3429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0F72A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342900" indent="-342900" algn="just">
              <a:lnSpc>
                <a:spcPts val="42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异常处理相关指令（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条）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800100" lvl="1" indent="-342900" algn="just">
              <a:lnSpc>
                <a:spcPts val="36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I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型：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ECALL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EBREAK</a:t>
            </a:r>
            <a:endParaRPr lang="zh-CN" altLang="en-US" sz="2400" b="1" dirty="0">
              <a:solidFill>
                <a:srgbClr val="0F72A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915545-DA4D-4D0E-885F-0D0D7A70FA58}"/>
              </a:ext>
            </a:extLst>
          </p:cNvPr>
          <p:cNvSpPr/>
          <p:nvPr/>
        </p:nvSpPr>
        <p:spPr>
          <a:xfrm>
            <a:off x="359743" y="1286690"/>
            <a:ext cx="11485268" cy="523220"/>
          </a:xfrm>
          <a:prstGeom prst="rect">
            <a:avLst/>
          </a:prstGeom>
          <a:solidFill>
            <a:srgbClr val="056BB4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</a:t>
            </a:r>
            <a:r>
              <a:rPr lang="en-US" altLang="zh-CN" sz="2800" b="1" i="0" dirty="0" err="1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RV32I</a:t>
            </a:r>
            <a:r>
              <a:rPr lang="zh-CN" altLang="en-US" sz="2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指令集</a:t>
            </a:r>
          </a:p>
        </p:txBody>
      </p:sp>
    </p:spTree>
    <p:extLst>
      <p:ext uri="{BB962C8B-B14F-4D97-AF65-F5344CB8AC3E}">
        <p14:creationId xmlns:p14="http://schemas.microsoft.com/office/powerpoint/2010/main" val="73846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643577" cy="730197"/>
            <a:chOff x="611493" y="278221"/>
            <a:chExt cx="4643577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4854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ISAs——RISC-v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05758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RISCV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5217157-8C35-49E5-BCF8-76D5D72DB8E0}"/>
              </a:ext>
            </a:extLst>
          </p:cNvPr>
          <p:cNvSpPr/>
          <p:nvPr/>
        </p:nvSpPr>
        <p:spPr>
          <a:xfrm>
            <a:off x="359749" y="1809796"/>
            <a:ext cx="11485262" cy="474373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36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规整的指令编码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，通用寄存器的索引处于固定位置，简化译码器设计。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ts val="36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简洁的存储器访问指令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，只支持小端，不支持地址自增和自减模式。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ts val="36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高效的分支跳转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，支持带条件的跳转，默认支持静态分支预测机制，跳转目标的偏移量都是有符号数，且符号位编码在固定位置，有利于静态分支预测机制的实现。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ts val="36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简洁的子程序调用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，摒弃一次读写多个寄存器的指令。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ts val="36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无条件码执行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，简化硬件设计，提升主频。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ts val="36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无分支延迟槽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，硬件设计极大简化。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ts val="36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简洁的运算指令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，对于运算错误不产生异常，而是产生默认值，并设置状态位。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ts val="36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优雅的压缩指令集（</a:t>
            </a:r>
            <a:r>
              <a:rPr lang="en-US" altLang="zh-CN" sz="240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RVC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位压缩指令与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位指令对应，仅需汇编器参与。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7915545-DA4D-4D0E-885F-0D0D7A70FA58}"/>
              </a:ext>
            </a:extLst>
          </p:cNvPr>
          <p:cNvSpPr/>
          <p:nvPr/>
        </p:nvSpPr>
        <p:spPr>
          <a:xfrm>
            <a:off x="359743" y="1286690"/>
            <a:ext cx="11485268" cy="523220"/>
          </a:xfrm>
          <a:prstGeom prst="rect">
            <a:avLst/>
          </a:prstGeom>
          <a:solidFill>
            <a:srgbClr val="056BB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CN" sz="2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RISC-V</a:t>
            </a:r>
            <a:r>
              <a:rPr lang="zh-CN" altLang="en-US" sz="2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的指令集特点（核心：追求简单）</a:t>
            </a:r>
          </a:p>
        </p:txBody>
      </p:sp>
    </p:spTree>
    <p:extLst>
      <p:ext uri="{BB962C8B-B14F-4D97-AF65-F5344CB8AC3E}">
        <p14:creationId xmlns:p14="http://schemas.microsoft.com/office/powerpoint/2010/main" val="377642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6585710" cy="730197"/>
            <a:chOff x="611493" y="278221"/>
            <a:chExt cx="6585710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7942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LoongArch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599971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LoongArch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（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LA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685931E-5EE6-4726-9646-8CF1413AC67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1944" y="1277030"/>
            <a:ext cx="5042305" cy="483779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B41940C-FA85-49EA-8832-965CB70A973A}"/>
              </a:ext>
            </a:extLst>
          </p:cNvPr>
          <p:cNvSpPr/>
          <p:nvPr/>
        </p:nvSpPr>
        <p:spPr>
          <a:xfrm>
            <a:off x="6096000" y="1277030"/>
            <a:ext cx="5744056" cy="396659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标准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RISC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指令架构特征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en-US" altLang="zh-CN" sz="240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LA32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en-US" altLang="zh-CN" sz="240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LA64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两个版本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条指令，其中基础指令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337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个通用寄存器，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种指令格式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通过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二进制翻译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技术支持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MIPS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x86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RISC-V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几种指令集的程序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D3297E-E231-4C72-B9DF-5AAF72E97371}"/>
              </a:ext>
            </a:extLst>
          </p:cNvPr>
          <p:cNvSpPr txBox="1"/>
          <p:nvPr/>
        </p:nvSpPr>
        <p:spPr>
          <a:xfrm>
            <a:off x="850535" y="5326908"/>
            <a:ext cx="4051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0066FF"/>
                </a:solidFill>
              </a:rPr>
              <a:t>http://</a:t>
            </a:r>
            <a:r>
              <a:rPr lang="en-US" altLang="zh-CN" b="1" dirty="0" err="1">
                <a:solidFill>
                  <a:srgbClr val="0066FF"/>
                </a:solidFill>
              </a:rPr>
              <a:t>www.loongson.cn</a:t>
            </a:r>
            <a:r>
              <a:rPr lang="en-US" altLang="zh-CN" b="1" dirty="0">
                <a:solidFill>
                  <a:srgbClr val="0066FF"/>
                </a:solidFill>
              </a:rPr>
              <a:t>/</a:t>
            </a:r>
            <a:endParaRPr lang="zh-CN" altLang="en-US" b="1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541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D80CCAF-186E-43A2-9107-E83B8A0D38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6883689"/>
              </p:ext>
            </p:extLst>
          </p:nvPr>
        </p:nvGraphicFramePr>
        <p:xfrm>
          <a:off x="1062990" y="1276325"/>
          <a:ext cx="10035539" cy="366478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202808">
                  <a:extLst>
                    <a:ext uri="{9D8B030D-6E8A-4147-A177-3AD203B41FA5}">
                      <a16:colId xmlns:a16="http://schemas.microsoft.com/office/drawing/2014/main" val="3442074649"/>
                    </a:ext>
                  </a:extLst>
                </a:gridCol>
                <a:gridCol w="1919185">
                  <a:extLst>
                    <a:ext uri="{9D8B030D-6E8A-4147-A177-3AD203B41FA5}">
                      <a16:colId xmlns:a16="http://schemas.microsoft.com/office/drawing/2014/main" val="1773263722"/>
                    </a:ext>
                  </a:extLst>
                </a:gridCol>
                <a:gridCol w="5913546">
                  <a:extLst>
                    <a:ext uri="{9D8B030D-6E8A-4147-A177-3AD203B41FA5}">
                      <a16:colId xmlns:a16="http://schemas.microsoft.com/office/drawing/2014/main" val="599076068"/>
                    </a:ext>
                  </a:extLst>
                </a:gridCol>
              </a:tblGrid>
              <a:tr h="512015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sz="2000" kern="0" dirty="0">
                          <a:effectLst/>
                        </a:rPr>
                        <a:t>寄存器编号</a:t>
                      </a:r>
                      <a:endParaRPr lang="zh-CN" sz="20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sz="2000" kern="0" dirty="0">
                          <a:effectLst/>
                        </a:rPr>
                        <a:t>助</a:t>
                      </a:r>
                      <a:r>
                        <a:rPr lang="en-US" sz="2000" kern="0" dirty="0">
                          <a:effectLst/>
                        </a:rPr>
                        <a:t>  </a:t>
                      </a:r>
                      <a:r>
                        <a:rPr lang="zh-CN" sz="2000" kern="0" dirty="0">
                          <a:effectLst/>
                        </a:rPr>
                        <a:t>记</a:t>
                      </a:r>
                      <a:r>
                        <a:rPr lang="en-US" sz="2000" kern="0" dirty="0">
                          <a:effectLst/>
                        </a:rPr>
                        <a:t>  </a:t>
                      </a:r>
                      <a:r>
                        <a:rPr lang="zh-CN" sz="2000" kern="0" dirty="0">
                          <a:effectLst/>
                        </a:rPr>
                        <a:t>符</a:t>
                      </a:r>
                      <a:endParaRPr lang="zh-CN" sz="20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sz="2000" kern="0" dirty="0">
                          <a:effectLst/>
                        </a:rPr>
                        <a:t>使 用 约 定</a:t>
                      </a:r>
                      <a:endParaRPr lang="zh-CN" sz="2000" kern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69758694"/>
                  </a:ext>
                </a:extLst>
              </a:tr>
              <a:tr h="409569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altLang="zh-CN" sz="2000" kern="0" dirty="0" err="1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r>
                        <a:rPr lang="en-US" sz="2000" kern="0" dirty="0" err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zero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sz="2000" kern="0" dirty="0">
                          <a:solidFill>
                            <a:schemeClr val="tx1"/>
                          </a:solidFill>
                          <a:effectLst/>
                        </a:rPr>
                        <a:t>硬连线全接低位，总是返回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31890990"/>
                  </a:ext>
                </a:extLst>
              </a:tr>
              <a:tr h="303323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altLang="zh-CN" sz="2000" kern="0" dirty="0" err="1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r>
                        <a:rPr lang="en-US" sz="2000" kern="0" dirty="0" err="1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 dirty="0" err="1">
                          <a:solidFill>
                            <a:schemeClr val="tx1"/>
                          </a:solidFill>
                          <a:effectLst/>
                        </a:rPr>
                        <a:t>ra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sz="2000" kern="0" dirty="0">
                          <a:solidFill>
                            <a:schemeClr val="tx1"/>
                          </a:solidFill>
                          <a:effectLst/>
                        </a:rPr>
                        <a:t>存放函数返回地址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0224519"/>
                  </a:ext>
                </a:extLst>
              </a:tr>
              <a:tr h="304163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altLang="zh-CN" sz="2000" kern="0" dirty="0" err="1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r>
                        <a:rPr lang="en-US" sz="2000" kern="0" dirty="0" err="1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altLang="zh-CN" sz="20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tp</a:t>
                      </a:r>
                      <a:endParaRPr lang="zh-CN" altLang="en-US" sz="2000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3765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328920" algn="r"/>
                        </a:tabLst>
                        <a:defRPr/>
                      </a:pPr>
                      <a:r>
                        <a:rPr lang="zh-CN" altLang="zh-CN" sz="2000" kern="0" dirty="0">
                          <a:solidFill>
                            <a:schemeClr val="tx1"/>
                          </a:solidFill>
                          <a:effectLst/>
                        </a:rPr>
                        <a:t>存放线程指针</a:t>
                      </a:r>
                      <a:endParaRPr lang="zh-CN" alt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71551037"/>
                  </a:ext>
                </a:extLst>
              </a:tr>
              <a:tr h="304163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 dirty="0" err="1">
                          <a:solidFill>
                            <a:schemeClr val="tx1"/>
                          </a:solidFill>
                          <a:effectLst/>
                        </a:rPr>
                        <a:t>r3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 dirty="0" err="1">
                          <a:solidFill>
                            <a:schemeClr val="tx1"/>
                          </a:solidFill>
                          <a:effectLst/>
                        </a:rPr>
                        <a:t>sp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just" defTabSz="913765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5328920" algn="r"/>
                        </a:tabLst>
                        <a:defRPr/>
                      </a:pPr>
                      <a:r>
                        <a:rPr lang="zh-CN" altLang="zh-CN" sz="2000" kern="0" dirty="0">
                          <a:solidFill>
                            <a:schemeClr val="tx1"/>
                          </a:solidFill>
                          <a:effectLst/>
                        </a:rPr>
                        <a:t>存放栈指针</a:t>
                      </a:r>
                      <a:endParaRPr lang="zh-CN" alt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58035847"/>
                  </a:ext>
                </a:extLst>
              </a:tr>
              <a:tr h="304163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 dirty="0" err="1">
                          <a:solidFill>
                            <a:schemeClr val="tx1"/>
                          </a:solidFill>
                          <a:effectLst/>
                        </a:rPr>
                        <a:t>r4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-11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altLang="zh-CN" sz="20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a0</a:t>
                      </a:r>
                      <a:r>
                        <a:rPr lang="en-US" altLang="zh-CN" sz="20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-7</a:t>
                      </a:r>
                      <a:endParaRPr lang="zh-CN" altLang="en-US" sz="2000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altLang="en-US" sz="20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子程序的前八个参数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25924658"/>
                  </a:ext>
                </a:extLst>
              </a:tr>
              <a:tr h="304163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altLang="zh-CN" sz="2000" b="1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r4</a:t>
                      </a:r>
                      <a:r>
                        <a:rPr lang="en-US" altLang="zh-CN" sz="2000" b="1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</a:t>
                      </a:r>
                      <a:endParaRPr lang="zh-CN" altLang="en-US" sz="2000" b="1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altLang="zh-CN" sz="20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v0</a:t>
                      </a:r>
                      <a:r>
                        <a:rPr lang="en-US" altLang="zh-CN" sz="20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zh-CN" altLang="en-US" sz="2000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altLang="zh-CN" sz="20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v0</a:t>
                      </a:r>
                      <a:r>
                        <a:rPr lang="en-US" altLang="zh-CN" sz="20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altLang="zh-CN" sz="20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v1</a:t>
                      </a:r>
                      <a:r>
                        <a:rPr lang="en-US" altLang="zh-CN" sz="20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20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 </a:t>
                      </a:r>
                      <a:r>
                        <a:rPr lang="en-US" altLang="zh-CN" sz="20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a0</a:t>
                      </a:r>
                      <a:r>
                        <a:rPr lang="en-US" altLang="zh-CN" sz="20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/ </a:t>
                      </a:r>
                      <a:r>
                        <a:rPr lang="en-US" altLang="zh-CN" sz="2000" kern="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a1</a:t>
                      </a:r>
                      <a:r>
                        <a:rPr lang="en-US" altLang="zh-CN" sz="20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20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的别名</a:t>
                      </a:r>
                      <a:r>
                        <a:rPr lang="en-US" altLang="zh-CN" sz="20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zh-CN" altLang="en-US" sz="20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用于表示返回值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42859199"/>
                  </a:ext>
                </a:extLst>
              </a:tr>
              <a:tr h="304163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 dirty="0" err="1">
                          <a:solidFill>
                            <a:schemeClr val="tx1"/>
                          </a:solidFill>
                          <a:effectLst/>
                        </a:rPr>
                        <a:t>r12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-20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 dirty="0" err="1">
                          <a:solidFill>
                            <a:schemeClr val="tx1"/>
                          </a:solidFill>
                          <a:effectLst/>
                        </a:rPr>
                        <a:t>t0</a:t>
                      </a:r>
                      <a:r>
                        <a:rPr 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-8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alt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不需保存的暂存</a:t>
                      </a:r>
                      <a:r>
                        <a:rPr lang="zh-CN" sz="2000" kern="0" dirty="0">
                          <a:solidFill>
                            <a:schemeClr val="tx1"/>
                          </a:solidFill>
                          <a:effectLst/>
                        </a:rPr>
                        <a:t>器</a:t>
                      </a:r>
                      <a:r>
                        <a:rPr lang="zh-CN" alt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（调用函数保存）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9822892"/>
                  </a:ext>
                </a:extLst>
              </a:tr>
              <a:tr h="304163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 dirty="0" err="1">
                          <a:solidFill>
                            <a:schemeClr val="tx1"/>
                          </a:solidFill>
                          <a:effectLst/>
                        </a:rPr>
                        <a:t>r21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altLang="zh-CN" sz="2000" kern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</a:t>
                      </a:r>
                      <a:endParaRPr lang="zh-CN" altLang="en-US" sz="2000" kern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alt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暂时保留不用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36738968"/>
                  </a:ext>
                </a:extLst>
              </a:tr>
              <a:tr h="304163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 dirty="0" err="1">
                          <a:solidFill>
                            <a:schemeClr val="tx1"/>
                          </a:solidFill>
                          <a:effectLst/>
                        </a:rPr>
                        <a:t>r22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sz="2000" kern="0" dirty="0" err="1">
                          <a:solidFill>
                            <a:schemeClr val="tx1"/>
                          </a:solidFill>
                          <a:effectLst/>
                        </a:rPr>
                        <a:t>fp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sz="2000" kern="0" dirty="0">
                          <a:solidFill>
                            <a:schemeClr val="tx1"/>
                          </a:solidFill>
                          <a:effectLst/>
                        </a:rPr>
                        <a:t>存放帧指针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99896803"/>
                  </a:ext>
                </a:extLst>
              </a:tr>
              <a:tr h="304163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altLang="zh-CN" sz="2000" kern="0" dirty="0" err="1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r>
                        <a:rPr lang="en-US" sz="2000" kern="0" dirty="0" err="1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r>
                        <a:rPr lang="en-US" altLang="zh-CN" sz="2000" kern="0" dirty="0">
                          <a:solidFill>
                            <a:schemeClr val="tx1"/>
                          </a:solidFill>
                          <a:effectLst/>
                        </a:rPr>
                        <a:t>-31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en-US" altLang="zh-CN" sz="2000" kern="0" dirty="0" err="1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r>
                        <a:rPr lang="en-US" sz="2000" kern="0" dirty="0" err="1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lang="en-US" altLang="zh-CN" sz="2000" kern="0" dirty="0">
                          <a:solidFill>
                            <a:schemeClr val="tx1"/>
                          </a:solidFill>
                          <a:effectLst/>
                        </a:rPr>
                        <a:t>-8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ts val="2400"/>
                        </a:lnSpc>
                        <a:spcBef>
                          <a:spcPts val="0"/>
                        </a:spcBef>
                        <a:tabLst>
                          <a:tab pos="5328920" algn="r"/>
                        </a:tabLst>
                      </a:pPr>
                      <a:r>
                        <a:rPr lang="zh-CN" altLang="en-US" sz="2000" kern="0" dirty="0">
                          <a:solidFill>
                            <a:schemeClr val="tx1"/>
                          </a:solidFill>
                          <a:effectLst/>
                        </a:rPr>
                        <a:t>子程序使用需要保存和恢复（被调函数保存）</a:t>
                      </a:r>
                      <a:endParaRPr lang="zh-CN" sz="2000" kern="105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87534369"/>
                  </a:ext>
                </a:extLst>
              </a:tr>
            </a:tbl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66268569-C104-F893-C377-E9EB39E34A10}"/>
              </a:ext>
            </a:extLst>
          </p:cNvPr>
          <p:cNvGrpSpPr/>
          <p:nvPr/>
        </p:nvGrpSpPr>
        <p:grpSpPr>
          <a:xfrm>
            <a:off x="611495" y="278225"/>
            <a:ext cx="6585710" cy="730197"/>
            <a:chOff x="611493" y="278221"/>
            <a:chExt cx="6585710" cy="730196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2800739E-AE73-DD61-59B4-161CC3EACB6D}"/>
                </a:ext>
              </a:extLst>
            </p:cNvPr>
            <p:cNvSpPr/>
            <p:nvPr/>
          </p:nvSpPr>
          <p:spPr>
            <a:xfrm>
              <a:off x="611493" y="700640"/>
              <a:ext cx="37942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LoongArch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E1F2FC5-C96B-8037-9FA0-3F13D4326566}"/>
                </a:ext>
              </a:extLst>
            </p:cNvPr>
            <p:cNvSpPr/>
            <p:nvPr/>
          </p:nvSpPr>
          <p:spPr>
            <a:xfrm>
              <a:off x="1197484" y="278221"/>
              <a:ext cx="599971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LoongArch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（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LA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8215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6585710" cy="730197"/>
            <a:chOff x="611493" y="278221"/>
            <a:chExt cx="6585710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7942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LoongArch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599971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LoongArch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（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LA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81271C2-5C17-42D8-A64C-EBAC09EB53E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0806" y="1281015"/>
            <a:ext cx="8464181" cy="5162312"/>
          </a:xfrm>
          <a:prstGeom prst="rect">
            <a:avLst/>
          </a:prstGeom>
        </p:spPr>
      </p:pic>
      <p:sp>
        <p:nvSpPr>
          <p:cNvPr id="2" name="右大括号 1">
            <a:extLst>
              <a:ext uri="{FF2B5EF4-FFF2-40B4-BE49-F238E27FC236}">
                <a16:creationId xmlns:a16="http://schemas.microsoft.com/office/drawing/2014/main" id="{5747C271-F10B-9CDD-7BD4-C79A8C05FFC9}"/>
              </a:ext>
            </a:extLst>
          </p:cNvPr>
          <p:cNvSpPr/>
          <p:nvPr/>
        </p:nvSpPr>
        <p:spPr>
          <a:xfrm>
            <a:off x="9075420" y="1725930"/>
            <a:ext cx="274320" cy="116586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0BD689FE-0414-A45F-47AB-2F06325ED437}"/>
              </a:ext>
            </a:extLst>
          </p:cNvPr>
          <p:cNvSpPr/>
          <p:nvPr/>
        </p:nvSpPr>
        <p:spPr>
          <a:xfrm>
            <a:off x="9075420" y="3417570"/>
            <a:ext cx="274320" cy="28080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F1ECEC9-3936-DA00-5E24-9EF116F25BA9}"/>
              </a:ext>
            </a:extLst>
          </p:cNvPr>
          <p:cNvSpPr txBox="1"/>
          <p:nvPr/>
        </p:nvSpPr>
        <p:spPr>
          <a:xfrm>
            <a:off x="9486900" y="2080260"/>
            <a:ext cx="2556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不含立即数指令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DAC67A-65A2-57FD-F448-CCD855A99D6A}"/>
              </a:ext>
            </a:extLst>
          </p:cNvPr>
          <p:cNvSpPr txBox="1"/>
          <p:nvPr/>
        </p:nvSpPr>
        <p:spPr>
          <a:xfrm>
            <a:off x="9486900" y="4590737"/>
            <a:ext cx="25565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含立即数指令</a:t>
            </a:r>
          </a:p>
        </p:txBody>
      </p:sp>
    </p:spTree>
    <p:extLst>
      <p:ext uri="{BB962C8B-B14F-4D97-AF65-F5344CB8AC3E}">
        <p14:creationId xmlns:p14="http://schemas.microsoft.com/office/powerpoint/2010/main" val="9828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6585710" cy="730197"/>
            <a:chOff x="611493" y="278221"/>
            <a:chExt cx="6585710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7942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LoongArch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599971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LoongArch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（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LA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7" name="表格 4">
            <a:extLst>
              <a:ext uri="{FF2B5EF4-FFF2-40B4-BE49-F238E27FC236}">
                <a16:creationId xmlns:a16="http://schemas.microsoft.com/office/drawing/2014/main" id="{33EF6A7F-1352-370C-D708-1B97EE618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902625"/>
              </p:ext>
            </p:extLst>
          </p:nvPr>
        </p:nvGraphicFramePr>
        <p:xfrm>
          <a:off x="1047502" y="1800654"/>
          <a:ext cx="10082614" cy="39624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650228">
                  <a:extLst>
                    <a:ext uri="{9D8B030D-6E8A-4147-A177-3AD203B41FA5}">
                      <a16:colId xmlns:a16="http://schemas.microsoft.com/office/drawing/2014/main" val="734326112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275786073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3377402474"/>
                    </a:ext>
                  </a:extLst>
                </a:gridCol>
                <a:gridCol w="1497330">
                  <a:extLst>
                    <a:ext uri="{9D8B030D-6E8A-4147-A177-3AD203B41FA5}">
                      <a16:colId xmlns:a16="http://schemas.microsoft.com/office/drawing/2014/main" val="3483883463"/>
                    </a:ext>
                  </a:extLst>
                </a:gridCol>
                <a:gridCol w="1460336">
                  <a:extLst>
                    <a:ext uri="{9D8B030D-6E8A-4147-A177-3AD203B41FA5}">
                      <a16:colId xmlns:a16="http://schemas.microsoft.com/office/drawing/2014/main" val="925524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寻址模式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ARM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MIPS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/>
                        <a:t>RISCV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/>
                        <a:t>LA</a:t>
                      </a:r>
                      <a:endParaRPr lang="zh-CN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0662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立即数寻址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FF0066"/>
                          </a:solidFill>
                        </a:rPr>
                        <a:t>√</a:t>
                      </a:r>
                      <a:endParaRPr lang="zh-CN" altLang="en-US" sz="2000" dirty="0">
                        <a:solidFill>
                          <a:srgbClr val="FF00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977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寄存器寻址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rgbClr val="FF0066"/>
                          </a:solidFill>
                        </a:rPr>
                        <a:t>√</a:t>
                      </a:r>
                      <a:endParaRPr lang="zh-CN" altLang="en-US" sz="2000" dirty="0">
                        <a:solidFill>
                          <a:srgbClr val="FF00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4361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寄存器 </a:t>
                      </a:r>
                      <a:r>
                        <a:rPr lang="en-US" altLang="zh-CN" sz="2000" dirty="0"/>
                        <a:t>+ </a:t>
                      </a:r>
                      <a:r>
                        <a:rPr lang="zh-CN" altLang="en-US" sz="2000" dirty="0"/>
                        <a:t>偏移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FF0066"/>
                          </a:solidFill>
                        </a:rPr>
                        <a:t>√</a:t>
                      </a:r>
                      <a:endParaRPr lang="zh-CN" altLang="en-US" sz="2000" dirty="0">
                        <a:solidFill>
                          <a:srgbClr val="FF00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2597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寄存器 </a:t>
                      </a:r>
                      <a:r>
                        <a:rPr lang="en-US" altLang="zh-CN" sz="2000" dirty="0"/>
                        <a:t>+ </a:t>
                      </a:r>
                      <a:r>
                        <a:rPr lang="zh-CN" altLang="en-US" sz="2000" dirty="0"/>
                        <a:t>寄存器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rgbClr val="FF0066"/>
                          </a:solidFill>
                        </a:rPr>
                        <a:t>√</a:t>
                      </a:r>
                      <a:endParaRPr lang="zh-CN" altLang="en-US" sz="2000" dirty="0">
                        <a:solidFill>
                          <a:srgbClr val="FF00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9789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3765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寄存器 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寄存器倍乘（移位）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solidFill>
                          <a:srgbClr val="FF0066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594518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寄存器 </a:t>
                      </a:r>
                      <a:r>
                        <a:rPr lang="en-US" altLang="zh-CN" sz="2000" dirty="0"/>
                        <a:t>+ </a:t>
                      </a:r>
                      <a:r>
                        <a:rPr lang="zh-CN" altLang="en-US" sz="2000" dirty="0"/>
                        <a:t>偏移 </a:t>
                      </a:r>
                      <a:r>
                        <a:rPr lang="en-US" altLang="zh-CN" sz="2000" dirty="0"/>
                        <a:t>+ </a:t>
                      </a:r>
                      <a:r>
                        <a:rPr lang="zh-CN" altLang="en-US" sz="2000" dirty="0"/>
                        <a:t>更新寄存器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860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寄存器 </a:t>
                      </a:r>
                      <a:r>
                        <a:rPr lang="en-US" altLang="zh-CN" sz="2000" dirty="0"/>
                        <a:t>+ </a:t>
                      </a:r>
                      <a:r>
                        <a:rPr lang="zh-CN" altLang="en-US" sz="2000" dirty="0"/>
                        <a:t>寄存器 </a:t>
                      </a:r>
                      <a:r>
                        <a:rPr lang="en-US" altLang="zh-CN" sz="2000" dirty="0"/>
                        <a:t>+ </a:t>
                      </a:r>
                      <a:r>
                        <a:rPr lang="zh-CN" altLang="en-US" sz="2000" dirty="0"/>
                        <a:t>更新寄存器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9999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自增、自减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3902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3765" rtl="0" eaLnBrk="1" latinLnBrk="0" hangingPunct="1"/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相对</a:t>
                      </a:r>
                      <a:r>
                        <a:rPr lang="en-US" altLang="zh-CN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PC</a:t>
                      </a:r>
                      <a:r>
                        <a:rPr lang="zh-CN" alt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的数据寻址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8140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2598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6585710" cy="730197"/>
            <a:chOff x="611493" y="278221"/>
            <a:chExt cx="6585710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7942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</a:t>
              </a:r>
              <a:r>
                <a:rPr lang="en-US" altLang="zh-CN" sz="1400" spc="15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LoongArch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599971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</a:t>
              </a:r>
              <a:r>
                <a:rPr lang="en-US" altLang="zh-CN" sz="2800" b="1" spc="15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LoongArch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（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LA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）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D3270C91-79E2-EEE2-43B3-A7DF1E7DB5B5}"/>
              </a:ext>
            </a:extLst>
          </p:cNvPr>
          <p:cNvSpPr/>
          <p:nvPr/>
        </p:nvSpPr>
        <p:spPr>
          <a:xfrm>
            <a:off x="359749" y="2094798"/>
            <a:ext cx="11485262" cy="433977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42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运算指令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800100" lvl="1" indent="-342900" algn="just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3R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-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型：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ADD.W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SUB.W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SLT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SLTU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AND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OR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SLL.W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SRA.W</a:t>
            </a:r>
            <a:endParaRPr lang="en-US" altLang="zh-CN" sz="2400" b="1" dirty="0">
              <a:solidFill>
                <a:srgbClr val="0F72A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800100" lvl="1" indent="-342900" algn="just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2RI12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-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型：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ADDI.W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SUBI.W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SLTI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SLTIU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ANDI</a:t>
            </a:r>
          </a:p>
          <a:p>
            <a:pPr marL="342900" indent="-342900" algn="just">
              <a:lnSpc>
                <a:spcPts val="42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访存指令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800100" lvl="1" indent="-342900" algn="just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2RI12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-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型：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LD.B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LD.BU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LD.H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LD.HU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LD.W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ST.B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ST.H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ST.W</a:t>
            </a:r>
            <a:endParaRPr lang="en-US" altLang="zh-CN" sz="2400" b="1" dirty="0">
              <a:solidFill>
                <a:srgbClr val="0F72A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342900" indent="-342900" algn="just">
              <a:lnSpc>
                <a:spcPts val="4200"/>
              </a:lnSpc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转移指令</a:t>
            </a:r>
            <a:endParaRPr lang="en-US" altLang="zh-CN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800100" lvl="1" indent="-342900" algn="just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2RI16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-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型：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BEQ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BNE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BLT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BGE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 </a:t>
            </a: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JIRL</a:t>
            </a:r>
            <a:endParaRPr lang="en-US" altLang="zh-CN" sz="2400" b="1" dirty="0">
              <a:solidFill>
                <a:srgbClr val="0F72A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800100" lvl="1" indent="-342900" algn="just">
              <a:lnSpc>
                <a:spcPts val="42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err="1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I26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-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型： 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B</a:t>
            </a:r>
            <a:r>
              <a:rPr lang="zh-CN" altLang="en-US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、</a:t>
            </a:r>
            <a:r>
              <a:rPr lang="en-US" altLang="zh-CN" sz="2400" b="1" dirty="0">
                <a:solidFill>
                  <a:srgbClr val="0F72A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BL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8DE2611-0518-80FA-9B7F-8322E7818C2A}"/>
              </a:ext>
            </a:extLst>
          </p:cNvPr>
          <p:cNvSpPr/>
          <p:nvPr/>
        </p:nvSpPr>
        <p:spPr>
          <a:xfrm>
            <a:off x="359743" y="1571692"/>
            <a:ext cx="11485268" cy="523220"/>
          </a:xfrm>
          <a:prstGeom prst="rect">
            <a:avLst/>
          </a:prstGeom>
          <a:solidFill>
            <a:srgbClr val="056BB4"/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</a:t>
            </a:r>
            <a:r>
              <a:rPr lang="en-US" altLang="zh-CN" sz="28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LA</a:t>
            </a:r>
            <a:r>
              <a:rPr lang="en-US" altLang="zh-CN" sz="2800" b="1" i="0" dirty="0" err="1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800" b="1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常见指令集</a:t>
            </a:r>
          </a:p>
        </p:txBody>
      </p:sp>
    </p:spTree>
    <p:extLst>
      <p:ext uri="{BB962C8B-B14F-4D97-AF65-F5344CB8AC3E}">
        <p14:creationId xmlns:p14="http://schemas.microsoft.com/office/powerpoint/2010/main" val="159130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3782376" cy="730198"/>
            <a:chOff x="611493" y="278221"/>
            <a:chExt cx="3782376" cy="73019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782376" cy="307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Summary of This Chapter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本章总结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64CC06F-2AF2-4883-B0CF-371BBB8BEEF4}"/>
              </a:ext>
            </a:extLst>
          </p:cNvPr>
          <p:cNvSpPr/>
          <p:nvPr/>
        </p:nvSpPr>
        <p:spPr>
          <a:xfrm>
            <a:off x="641269" y="1280686"/>
            <a:ext cx="10913423" cy="3863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掌握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MIPS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种指令格式（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型、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型和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型）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掌握常见的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MIPS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57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条）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的功能（不需要背，会查手册）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理解高级语言的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MIPS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机器级表示（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和汇编的转换）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4782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C8F0A01-C903-402B-926C-54AB2F339A49}"/>
              </a:ext>
            </a:extLst>
          </p:cNvPr>
          <p:cNvGrpSpPr/>
          <p:nvPr/>
        </p:nvGrpSpPr>
        <p:grpSpPr>
          <a:xfrm>
            <a:off x="635246" y="278225"/>
            <a:ext cx="2962978" cy="706446"/>
            <a:chOff x="635244" y="278221"/>
            <a:chExt cx="2962978" cy="70644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44672EE-7DA9-4133-AE6A-30D6F4E99013}"/>
                </a:ext>
              </a:extLst>
            </p:cNvPr>
            <p:cNvSpPr/>
            <p:nvPr/>
          </p:nvSpPr>
          <p:spPr>
            <a:xfrm>
              <a:off x="635244" y="676889"/>
              <a:ext cx="296297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Reference Chapters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155F136-CFBC-4719-BA09-D7010E43534E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参考章节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B6283F60-FB8E-49F7-B647-86367E09B9FD}"/>
              </a:ext>
            </a:extLst>
          </p:cNvPr>
          <p:cNvSpPr/>
          <p:nvPr/>
        </p:nvSpPr>
        <p:spPr>
          <a:xfrm>
            <a:off x="1056904" y="1708205"/>
            <a:ext cx="10070275" cy="390651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计算机组成与设计 </a:t>
            </a:r>
            <a:r>
              <a:rPr kumimoji="1"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kumimoji="1"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软硬件接口（第</a:t>
            </a:r>
            <a:r>
              <a:rPr kumimoji="1"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kumimoji="1"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版）</a:t>
            </a:r>
            <a:endParaRPr kumimoji="1"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第二章 指令：计算机的语言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-- 2.1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节～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2.10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节，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2.13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kumimoji="1"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~2.14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endParaRPr kumimoji="1"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附录</a:t>
            </a:r>
            <a:r>
              <a:rPr kumimoji="1"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A.1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A.2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A.5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A.6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kumimoji="1"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附录</a:t>
            </a:r>
            <a:r>
              <a:rPr kumimoji="1"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A.9</a:t>
            </a:r>
            <a:r>
              <a:rPr kumimoji="1"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kumimoji="1"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A.10</a:t>
            </a:r>
            <a:endParaRPr kumimoji="1"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endParaRPr kumimoji="1"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kumimoji="1"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参见智慧树</a:t>
            </a:r>
            <a:endParaRPr kumimoji="1"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381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7" y="278225"/>
            <a:ext cx="2260653" cy="718321"/>
            <a:chOff x="635245" y="278221"/>
            <a:chExt cx="2260653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5" y="688764"/>
              <a:ext cx="21308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Data Type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数据类型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6CBD440-06A4-6086-4F49-795722CD49BD}"/>
              </a:ext>
            </a:extLst>
          </p:cNvPr>
          <p:cNvSpPr txBox="1"/>
          <p:nvPr/>
        </p:nvSpPr>
        <p:spPr>
          <a:xfrm>
            <a:off x="3307380" y="1280569"/>
            <a:ext cx="557373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不同指令集体系结构对应的数据类型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3D46B4C-D1A3-6157-9829-9F2F885B3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687037"/>
              </p:ext>
            </p:extLst>
          </p:nvPr>
        </p:nvGraphicFramePr>
        <p:xfrm>
          <a:off x="340360" y="1975474"/>
          <a:ext cx="11501120" cy="2992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640">
                  <a:extLst>
                    <a:ext uri="{9D8B030D-6E8A-4147-A177-3AD203B41FA5}">
                      <a16:colId xmlns:a16="http://schemas.microsoft.com/office/drawing/2014/main" val="2481764602"/>
                    </a:ext>
                  </a:extLst>
                </a:gridCol>
                <a:gridCol w="1437640">
                  <a:extLst>
                    <a:ext uri="{9D8B030D-6E8A-4147-A177-3AD203B41FA5}">
                      <a16:colId xmlns:a16="http://schemas.microsoft.com/office/drawing/2014/main" val="3760468900"/>
                    </a:ext>
                  </a:extLst>
                </a:gridCol>
                <a:gridCol w="1437640">
                  <a:extLst>
                    <a:ext uri="{9D8B030D-6E8A-4147-A177-3AD203B41FA5}">
                      <a16:colId xmlns:a16="http://schemas.microsoft.com/office/drawing/2014/main" val="4176205608"/>
                    </a:ext>
                  </a:extLst>
                </a:gridCol>
                <a:gridCol w="1437640">
                  <a:extLst>
                    <a:ext uri="{9D8B030D-6E8A-4147-A177-3AD203B41FA5}">
                      <a16:colId xmlns:a16="http://schemas.microsoft.com/office/drawing/2014/main" val="2587587893"/>
                    </a:ext>
                  </a:extLst>
                </a:gridCol>
                <a:gridCol w="1437640">
                  <a:extLst>
                    <a:ext uri="{9D8B030D-6E8A-4147-A177-3AD203B41FA5}">
                      <a16:colId xmlns:a16="http://schemas.microsoft.com/office/drawing/2014/main" val="2745232259"/>
                    </a:ext>
                  </a:extLst>
                </a:gridCol>
                <a:gridCol w="1437640">
                  <a:extLst>
                    <a:ext uri="{9D8B030D-6E8A-4147-A177-3AD203B41FA5}">
                      <a16:colId xmlns:a16="http://schemas.microsoft.com/office/drawing/2014/main" val="1112415413"/>
                    </a:ext>
                  </a:extLst>
                </a:gridCol>
                <a:gridCol w="1437640">
                  <a:extLst>
                    <a:ext uri="{9D8B030D-6E8A-4147-A177-3AD203B41FA5}">
                      <a16:colId xmlns:a16="http://schemas.microsoft.com/office/drawing/2014/main" val="2953845958"/>
                    </a:ext>
                  </a:extLst>
                </a:gridCol>
                <a:gridCol w="1437640">
                  <a:extLst>
                    <a:ext uri="{9D8B030D-6E8A-4147-A177-3AD203B41FA5}">
                      <a16:colId xmlns:a16="http://schemas.microsoft.com/office/drawing/2014/main" val="31869906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MIPS32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AArch64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RISCV64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LA64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LA32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x86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x86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92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char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Byte / 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Byte / 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Byte / 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Byte / 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Byte / 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Byte / 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Byte / 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13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short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Halfword/2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Halfword/2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Halfword/2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Halfword/2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Halfword/2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Word/2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Word/2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35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Word/4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Word/4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Word/4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Word/4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Word/4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Dword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Dword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27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long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Word/4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Dword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Dword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Dword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Word/4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Dword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Qword/8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87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long long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Word/4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Dword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Dword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Dword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Word/4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Dword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Qword/8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660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float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Word/4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Word/4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Word/4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Word/4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Word/4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Dword/4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Dword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/4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020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double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Dword/8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Dword/8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Dword/8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Dword/8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Dword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Qword/8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Qword/8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271612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212A0D03-26DD-5308-CC30-00BF660E0BF1}"/>
              </a:ext>
            </a:extLst>
          </p:cNvPr>
          <p:cNvSpPr txBox="1"/>
          <p:nvPr/>
        </p:nvSpPr>
        <p:spPr>
          <a:xfrm>
            <a:off x="340360" y="4967594"/>
            <a:ext cx="8530837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en-US" altLang="zh-CN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XX/XX</a:t>
            </a:r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表示类型名称</a:t>
            </a:r>
            <a:r>
              <a:rPr lang="en-US" altLang="zh-CN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数据长度（单位：字节）</a:t>
            </a:r>
            <a:endParaRPr lang="en-US" altLang="zh-CN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AArch64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LA32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LA64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LoongArch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指令集</a:t>
            </a:r>
          </a:p>
        </p:txBody>
      </p:sp>
    </p:spTree>
    <p:extLst>
      <p:ext uri="{BB962C8B-B14F-4D97-AF65-F5344CB8AC3E}">
        <p14:creationId xmlns:p14="http://schemas.microsoft.com/office/powerpoint/2010/main" val="387178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7" y="278225"/>
            <a:ext cx="1970793" cy="718321"/>
            <a:chOff x="635245" y="278221"/>
            <a:chExt cx="1970793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5" y="688764"/>
              <a:ext cx="19707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Register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31997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寄存器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074AD69A-AB3D-41E6-8EDB-9FE6A5BC02B8}"/>
              </a:ext>
            </a:extLst>
          </p:cNvPr>
          <p:cNvSpPr/>
          <p:nvPr/>
        </p:nvSpPr>
        <p:spPr>
          <a:xfrm>
            <a:off x="1060862" y="1268813"/>
            <a:ext cx="10070275" cy="38588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2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整数通用寄存器：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应用程序员可见，用于存储整数。</a:t>
            </a:r>
          </a:p>
          <a:p>
            <a:pPr marL="342900" indent="-342900" algn="just">
              <a:lnSpc>
                <a:spcPct val="2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浮点通用寄存器：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应用程序员可见，用于存储浮点数。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2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专用特殊寄存器：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应用程序员部分可见，仅用于专用指令或专用功能。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2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控制状态寄存器：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系统程序员可见，用于控制指令执行的环境。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57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7" y="278225"/>
            <a:ext cx="1970793" cy="718321"/>
            <a:chOff x="635245" y="278221"/>
            <a:chExt cx="1970793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5" y="688764"/>
              <a:ext cx="19707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Register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31997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寄存器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6CBD440-06A4-6086-4F49-795722CD49BD}"/>
              </a:ext>
            </a:extLst>
          </p:cNvPr>
          <p:cNvSpPr txBox="1"/>
          <p:nvPr/>
        </p:nvSpPr>
        <p:spPr>
          <a:xfrm>
            <a:off x="2747310" y="1280569"/>
            <a:ext cx="669387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不同指令集体系结构中的整数通用寄存器的数量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93D46B4C-D1A3-6157-9829-9F2F885B3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499532"/>
              </p:ext>
            </p:extLst>
          </p:nvPr>
        </p:nvGraphicFramePr>
        <p:xfrm>
          <a:off x="340360" y="1975474"/>
          <a:ext cx="11501120" cy="410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2481764602"/>
                    </a:ext>
                  </a:extLst>
                </a:gridCol>
                <a:gridCol w="8834120">
                  <a:extLst>
                    <a:ext uri="{9D8B030D-6E8A-4147-A177-3AD203B41FA5}">
                      <a16:colId xmlns:a16="http://schemas.microsoft.com/office/drawing/2014/main" val="37604689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指令集体系结构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整数通用寄存器数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923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x86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113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x86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35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Itanium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（安腾）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2755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ARMv8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位模式（</a:t>
                      </a:r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AAarch32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）和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位模式（</a:t>
                      </a:r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AArch64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）均为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874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ARMv7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Thumb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模式下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位模式下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6600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PowerPC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</a:t>
                      </a:r>
                      <a:endParaRPr kumimoji="0" lang="zh-CN" alt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020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SPARC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（包括“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zero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”）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271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MIPS32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（包括“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zero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”）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899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RISCV32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（包括“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zero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”）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82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RISCV64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（包括“</a:t>
                      </a:r>
                      <a:r>
                        <a:rPr kumimoji="0" lang="en-US" altLang="zh-CN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zero</a:t>
                      </a:r>
                      <a:r>
                        <a:rPr kumimoji="0" lang="zh-CN" alt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”）</a:t>
                      </a:r>
                      <a:endParaRPr kumimoji="0" lang="en-US" altLang="zh-CN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0156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404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4028193" cy="718321"/>
            <a:chOff x="635244" y="278221"/>
            <a:chExt cx="4028193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88765"/>
              <a:ext cx="4028193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Category of Instruction System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8337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指令系统的分类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D45F7DA-B4EA-727C-F9BC-BBC29DC38E7C}"/>
              </a:ext>
            </a:extLst>
          </p:cNvPr>
          <p:cNvSpPr/>
          <p:nvPr/>
        </p:nvSpPr>
        <p:spPr>
          <a:xfrm>
            <a:off x="1056904" y="1268813"/>
            <a:ext cx="10070275" cy="457766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堆栈型：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又称零地址指令，其操作数都在</a:t>
            </a: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栈顶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，在运算指令中不需要指定操作数，默认对栈顶数据进行运算并将结果压回</a:t>
            </a: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栈顶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累加器型：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又称单地址指令，包含一个隐含操作数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—</a:t>
            </a: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累加器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，另一个操作数在指令中指定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结果写回</a:t>
            </a: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累加器中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寄存器型：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现代指令系统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</a:t>
            </a:r>
            <a:r>
              <a:rPr lang="en-US" altLang="zh-CN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存储器型：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每个操作数都由指令显式指定，操作数为</a:t>
            </a:r>
            <a:r>
              <a:rPr lang="zh-CN" altLang="en-US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zh-CN" altLang="en-US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内存单元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</a:t>
            </a:r>
            <a:r>
              <a:rPr lang="en-US" altLang="zh-CN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</a:t>
            </a:r>
            <a:r>
              <a:rPr lang="zh-CN" altLang="en-US" sz="20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寄存器型：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每个操作数也由指令显式指定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但除了访存指令外的其他指令的操作数都只能是</a:t>
            </a:r>
            <a:r>
              <a:rPr lang="zh-CN" altLang="en-US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，也称为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load-store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型。</a:t>
            </a:r>
          </a:p>
        </p:txBody>
      </p:sp>
    </p:spTree>
    <p:extLst>
      <p:ext uri="{BB962C8B-B14F-4D97-AF65-F5344CB8AC3E}">
        <p14:creationId xmlns:p14="http://schemas.microsoft.com/office/powerpoint/2010/main" val="346124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15517EE5-5BDB-BA56-CCD9-32E4951275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13464"/>
              </p:ext>
            </p:extLst>
          </p:nvPr>
        </p:nvGraphicFramePr>
        <p:xfrm>
          <a:off x="351790" y="2478492"/>
          <a:ext cx="11501120" cy="267855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75280">
                  <a:extLst>
                    <a:ext uri="{9D8B030D-6E8A-4147-A177-3AD203B41FA5}">
                      <a16:colId xmlns:a16="http://schemas.microsoft.com/office/drawing/2014/main" val="2381636214"/>
                    </a:ext>
                  </a:extLst>
                </a:gridCol>
                <a:gridCol w="2875280">
                  <a:extLst>
                    <a:ext uri="{9D8B030D-6E8A-4147-A177-3AD203B41FA5}">
                      <a16:colId xmlns:a16="http://schemas.microsoft.com/office/drawing/2014/main" val="4169457695"/>
                    </a:ext>
                  </a:extLst>
                </a:gridCol>
                <a:gridCol w="2875280">
                  <a:extLst>
                    <a:ext uri="{9D8B030D-6E8A-4147-A177-3AD203B41FA5}">
                      <a16:colId xmlns:a16="http://schemas.microsoft.com/office/drawing/2014/main" val="2965493906"/>
                    </a:ext>
                  </a:extLst>
                </a:gridCol>
                <a:gridCol w="2875280">
                  <a:extLst>
                    <a:ext uri="{9D8B030D-6E8A-4147-A177-3AD203B41FA5}">
                      <a16:colId xmlns:a16="http://schemas.microsoft.com/office/drawing/2014/main" val="3783908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堆栈型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累加器型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存储器型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1259773"/>
                  </a:ext>
                </a:extLst>
              </a:tr>
              <a:tr h="148336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PUSH A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PUSH B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POP   C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LOAD  A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    B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STORE C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LOAD  </a:t>
                      </a:r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   </a:t>
                      </a:r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B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STORE C, </a:t>
                      </a:r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LOAD  </a:t>
                      </a:r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A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LOAD  </a:t>
                      </a:r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B</a:t>
                      </a: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    </a:t>
                      </a:r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STORE C, </a:t>
                      </a:r>
                      <a:r>
                        <a:rPr lang="en-US" altLang="zh-CN" sz="24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508745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0884BFF8-11EF-8BAA-183D-DB42CC7CA582}"/>
              </a:ext>
            </a:extLst>
          </p:cNvPr>
          <p:cNvSpPr txBox="1"/>
          <p:nvPr/>
        </p:nvSpPr>
        <p:spPr>
          <a:xfrm>
            <a:off x="322580" y="1280569"/>
            <a:ext cx="1154684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例：执行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 = A + 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的指令序列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为不同的内存地址，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等为通用寄存器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3B49459-8D12-AA8F-92D9-15E83D788D5D}"/>
              </a:ext>
            </a:extLst>
          </p:cNvPr>
          <p:cNvGrpSpPr/>
          <p:nvPr/>
        </p:nvGrpSpPr>
        <p:grpSpPr>
          <a:xfrm>
            <a:off x="635246" y="278225"/>
            <a:ext cx="4028193" cy="718321"/>
            <a:chOff x="635244" y="278221"/>
            <a:chExt cx="4028193" cy="71832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BDB9977B-3287-8F5E-D78F-FA660F263F2C}"/>
                </a:ext>
              </a:extLst>
            </p:cNvPr>
            <p:cNvSpPr/>
            <p:nvPr/>
          </p:nvSpPr>
          <p:spPr>
            <a:xfrm>
              <a:off x="635244" y="688765"/>
              <a:ext cx="4028193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Category of Instruction System</a:t>
              </a: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12798C7-8180-6A9C-14C6-63D6653603E1}"/>
                </a:ext>
              </a:extLst>
            </p:cNvPr>
            <p:cNvSpPr/>
            <p:nvPr/>
          </p:nvSpPr>
          <p:spPr>
            <a:xfrm>
              <a:off x="1197484" y="278221"/>
              <a:ext cx="28337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指令系统的分类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213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3545910-5E95-3F94-31A0-BE003F57467D}"/>
              </a:ext>
            </a:extLst>
          </p:cNvPr>
          <p:cNvGrpSpPr/>
          <p:nvPr/>
        </p:nvGrpSpPr>
        <p:grpSpPr>
          <a:xfrm>
            <a:off x="635247" y="278225"/>
            <a:ext cx="2793753" cy="718321"/>
            <a:chOff x="635245" y="278221"/>
            <a:chExt cx="2793753" cy="71832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60DE1C2-216E-FAF2-B7A3-29EA145DEE52}"/>
                </a:ext>
              </a:extLst>
            </p:cNvPr>
            <p:cNvSpPr/>
            <p:nvPr/>
          </p:nvSpPr>
          <p:spPr>
            <a:xfrm>
              <a:off x="635245" y="688764"/>
              <a:ext cx="279375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Memory Address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A20BDC-C8BF-BA9A-48EB-936371B3E4F4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访存地址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243B86A-FEAA-B14A-A1B6-C4A3842F03B0}"/>
              </a:ext>
            </a:extLst>
          </p:cNvPr>
          <p:cNvSpPr/>
          <p:nvPr/>
        </p:nvSpPr>
        <p:spPr>
          <a:xfrm>
            <a:off x="1056904" y="1268813"/>
            <a:ext cx="10070275" cy="50854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地址对齐：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指对该数据的访问起始地址是其数据长度的整数倍。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例如：访问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字节数据，访存地址的低两位都应为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对齐访问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使硬件实现简单，但浪费空间，不灵活，软件负担重（比如串操作）。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若支持</a:t>
            </a:r>
            <a:r>
              <a:rPr lang="zh-CN" altLang="en-US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不对齐访问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，硬件需要完成数据的拆分和拼合，硬件设计复杂。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大小端序：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对于多字节数据的存储分为</a:t>
            </a: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大端序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小端序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Motorola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68000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系列和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IBM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System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系列指令系统采用大端序。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X86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LoongArch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等指令系统采用小端序。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SPARC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MIPS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等指令系统同时支持大小端序。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不同机器使用不同大小端序带来严重的</a:t>
            </a:r>
            <a:r>
              <a:rPr lang="zh-CN" altLang="en-US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数据兼容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问题。</a:t>
            </a:r>
          </a:p>
        </p:txBody>
      </p:sp>
    </p:spTree>
    <p:extLst>
      <p:ext uri="{BB962C8B-B14F-4D97-AF65-F5344CB8AC3E}">
        <p14:creationId xmlns:p14="http://schemas.microsoft.com/office/powerpoint/2010/main" val="317564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3545910-5E95-3F94-31A0-BE003F57467D}"/>
              </a:ext>
            </a:extLst>
          </p:cNvPr>
          <p:cNvGrpSpPr/>
          <p:nvPr/>
        </p:nvGrpSpPr>
        <p:grpSpPr>
          <a:xfrm>
            <a:off x="635247" y="278225"/>
            <a:ext cx="2816613" cy="718321"/>
            <a:chOff x="635245" y="278221"/>
            <a:chExt cx="2816613" cy="71832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60DE1C2-216E-FAF2-B7A3-29EA145DEE52}"/>
                </a:ext>
              </a:extLst>
            </p:cNvPr>
            <p:cNvSpPr/>
            <p:nvPr/>
          </p:nvSpPr>
          <p:spPr>
            <a:xfrm>
              <a:off x="635245" y="688764"/>
              <a:ext cx="28166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Addressing Mode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4A20BDC-C8BF-BA9A-48EB-936371B3E4F4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寻址方式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1EC515FE-17E2-5562-8712-134B78600C0F}"/>
              </a:ext>
            </a:extLst>
          </p:cNvPr>
          <p:cNvSpPr txBox="1"/>
          <p:nvPr/>
        </p:nvSpPr>
        <p:spPr>
          <a:xfrm>
            <a:off x="3307380" y="1131979"/>
            <a:ext cx="557373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常见寻址方式</a:t>
            </a: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9AA91B47-F018-0A24-7549-76835A31FB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811791"/>
              </p:ext>
            </p:extLst>
          </p:nvPr>
        </p:nvGraphicFramePr>
        <p:xfrm>
          <a:off x="340360" y="1768459"/>
          <a:ext cx="11501121" cy="4104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4210">
                  <a:extLst>
                    <a:ext uri="{9D8B030D-6E8A-4147-A177-3AD203B41FA5}">
                      <a16:colId xmlns:a16="http://schemas.microsoft.com/office/drawing/2014/main" val="3597759730"/>
                    </a:ext>
                  </a:extLst>
                </a:gridCol>
                <a:gridCol w="2686050">
                  <a:extLst>
                    <a:ext uri="{9D8B030D-6E8A-4147-A177-3AD203B41FA5}">
                      <a16:colId xmlns:a16="http://schemas.microsoft.com/office/drawing/2014/main" val="865413513"/>
                    </a:ext>
                  </a:extLst>
                </a:gridCol>
                <a:gridCol w="6880861">
                  <a:extLst>
                    <a:ext uri="{9D8B030D-6E8A-4147-A177-3AD203B41FA5}">
                      <a16:colId xmlns:a16="http://schemas.microsoft.com/office/drawing/2014/main" val="1754647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寻址方式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格式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1007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寄存器寻址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 </a:t>
                      </a: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regs[R1] = regs[R1] + regs[R2]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152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立即数寻址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 </a:t>
                      </a: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#100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regs[R1] = regs[R1] + 100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59662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偏移量寻址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 </a:t>
                      </a: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100( </a:t>
                      </a: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)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regs[R1] = regs[R1] + mem[100 + regs[R2]]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165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寄存器间接寻址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 </a:t>
                      </a: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( </a:t>
                      </a: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)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regs[R1] = regs[R1] + mem[regs[R2]]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583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变址寻址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 </a:t>
                      </a: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( </a:t>
                      </a: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+ </a:t>
                      </a: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)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regs[R1] = regs[R1] + mem[regs[R2] + regs[R3]]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149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绝对寻址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 </a:t>
                      </a: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( 100 )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regs[R1] =regs[R1] + mem[100]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36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存储器间接寻址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 </a:t>
                      </a: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@( </a:t>
                      </a: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)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regs[R1] =regs[R1] + mem[mem[regs[R2]]]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238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自增量寻址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 </a:t>
                      </a: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( </a:t>
                      </a: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) +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regs[R1] =regs[R1] + mem[regs[R2]], regs[R2] =regs[R2] + d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376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自减量寻址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 </a:t>
                      </a: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- ( </a:t>
                      </a: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)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regs[R2] =regs[R2] - d, regs[R1] = regs[R1] + mem[regs[R2]]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54293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比例变址寻址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 </a:t>
                      </a: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100( </a:t>
                      </a: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R2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)( </a:t>
                      </a:r>
                      <a:r>
                        <a:rPr lang="en-US" altLang="zh-CN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R3</a:t>
                      </a: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)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regs[R1] =regs[R1] + mem[100 + regs[R2] + regs[R3] ∗ d]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7454195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F40978F9-0CA8-C080-3CA3-5CFABED20B7B}"/>
              </a:ext>
            </a:extLst>
          </p:cNvPr>
          <p:cNvSpPr/>
          <p:nvPr/>
        </p:nvSpPr>
        <p:spPr>
          <a:xfrm>
            <a:off x="340360" y="2194560"/>
            <a:ext cx="1899920" cy="1040130"/>
          </a:xfrm>
          <a:prstGeom prst="rect">
            <a:avLst/>
          </a:prstGeom>
          <a:noFill/>
          <a:ln w="57150">
            <a:solidFill>
              <a:srgbClr val="FF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883576-87B3-1CF9-CFC4-DCB55E90E7B6}"/>
              </a:ext>
            </a:extLst>
          </p:cNvPr>
          <p:cNvSpPr txBox="1"/>
          <p:nvPr/>
        </p:nvSpPr>
        <p:spPr>
          <a:xfrm>
            <a:off x="306070" y="5950574"/>
            <a:ext cx="11535411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注：数组</a:t>
            </a:r>
            <a:r>
              <a:rPr lang="en-US" altLang="zh-CN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表示存储器，数组</a:t>
            </a:r>
            <a:r>
              <a:rPr lang="en-US" altLang="zh-CN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表示寄存器，</a:t>
            </a:r>
            <a:r>
              <a:rPr lang="en-US" altLang="zh-CN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mem[regs[Rn]]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表示寄存器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的值作为地址访问的存储器值。</a:t>
            </a:r>
          </a:p>
        </p:txBody>
      </p:sp>
    </p:spTree>
    <p:extLst>
      <p:ext uri="{BB962C8B-B14F-4D97-AF65-F5344CB8AC3E}">
        <p14:creationId xmlns:p14="http://schemas.microsoft.com/office/powerpoint/2010/main" val="94978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5" y="278225"/>
            <a:ext cx="5650332" cy="830997"/>
            <a:chOff x="908363" y="278221"/>
            <a:chExt cx="5650332" cy="830995"/>
          </a:xfrm>
        </p:grpSpPr>
        <p:sp>
          <p:nvSpPr>
            <p:cNvPr id="42" name="矩形 41"/>
            <p:cNvSpPr/>
            <p:nvPr/>
          </p:nvSpPr>
          <p:spPr>
            <a:xfrm>
              <a:off x="908363" y="801440"/>
              <a:ext cx="5563687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Chapter 2: Instructions: Language of the Computer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536121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第二章：指令 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-- 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计算机的语言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指令集体系结构（</a:t>
            </a:r>
            <a:r>
              <a:rPr lang="en-US" altLang="zh-CN" sz="3200" dirty="0"/>
              <a:t>ISA</a:t>
            </a:r>
            <a:r>
              <a:rPr lang="zh-CN" altLang="en-US" sz="3200" dirty="0"/>
              <a:t>）概述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en-US" altLang="zh-CN" sz="3200" dirty="0"/>
              <a:t>32</a:t>
            </a:r>
            <a:r>
              <a:rPr lang="zh-CN" altLang="en-US" sz="3200" dirty="0"/>
              <a:t>位</a:t>
            </a:r>
            <a:r>
              <a:rPr lang="en-US" altLang="zh-CN" sz="3200" dirty="0"/>
              <a:t>MIPS</a:t>
            </a:r>
            <a:r>
              <a:rPr lang="zh-CN" altLang="en-US" sz="3200" dirty="0"/>
              <a:t>指令集体系结构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高级语言的机器级表示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其他常见指令集体系结构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0510673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4702564" cy="718323"/>
            <a:chOff x="635244" y="278221"/>
            <a:chExt cx="4702564" cy="71832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88766"/>
              <a:ext cx="47025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Operation and Encoding of Instruction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8337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指令操作和编码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D45F7DA-B4EA-727C-F9BC-BBC29DC38E7C}"/>
              </a:ext>
            </a:extLst>
          </p:cNvPr>
          <p:cNvSpPr/>
          <p:nvPr/>
        </p:nvSpPr>
        <p:spPr>
          <a:xfrm>
            <a:off x="1056904" y="1268813"/>
            <a:ext cx="10070275" cy="516692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运算指令：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包括数据移动、加减乘除、 移位、 逻辑运算等。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访存指令：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负责对存储器进行读写。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转移指令：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用于控制程序的流向。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条件转移：判断条件再决定是否转移。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257300" lvl="2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通常只在转移指令附近进行跳转，偏移量一般不超过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257300" lvl="2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条件判断两种方式：专用标志位（如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x86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）和直接比较寄存器（如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MIPS32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无条件转移：无须判断条件直接转移。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转移地址：相对转移、绝对转移、直接转移和间接转移。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特殊指令：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用于操作系统的特定用途。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7973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4702564" cy="718323"/>
            <a:chOff x="635244" y="278221"/>
            <a:chExt cx="4702564" cy="71832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88766"/>
              <a:ext cx="47025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Operation and Encoding of Instruction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8337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指令操作和编码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A555266A-797E-D769-A484-176CFDF5630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51313" y="1211991"/>
            <a:ext cx="7493330" cy="5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06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5666586" cy="718321"/>
            <a:chOff x="635244" y="278221"/>
            <a:chExt cx="5666586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88764"/>
              <a:ext cx="311860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Why ISA is important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510434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指令集体系结构为什么重要？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8D18CEFF-F0D8-26BC-42D6-FFDC432E8EFD}"/>
              </a:ext>
            </a:extLst>
          </p:cNvPr>
          <p:cNvSpPr/>
          <p:nvPr/>
        </p:nvSpPr>
        <p:spPr>
          <a:xfrm>
            <a:off x="1056904" y="1280839"/>
            <a:ext cx="10070275" cy="501624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20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指令集体系结构是计算机产业的枢纽，控制产业生态</a:t>
            </a:r>
          </a:p>
          <a:p>
            <a:pPr marL="800100" lvl="1" indent="-342900" algn="just">
              <a:lnSpc>
                <a:spcPct val="20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如成千上万家企业参与到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x86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生态（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x86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是最好的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吗？）</a:t>
            </a:r>
          </a:p>
          <a:p>
            <a:pPr marL="800100" lvl="1" indent="-342900" algn="just">
              <a:lnSpc>
                <a:spcPct val="20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指令体系结构是计算机软硬件的重要标准</a:t>
            </a:r>
          </a:p>
          <a:p>
            <a:pPr marL="800100" lvl="1" indent="-342900" algn="just">
              <a:lnSpc>
                <a:spcPct val="20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一个人当然可以发明自己的语言，但是如何别人接受才是真正的问题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20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指令系统决定系统性能和实现复杂性等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20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RISC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CISC</a:t>
            </a:r>
          </a:p>
          <a:p>
            <a:pPr marL="800100" lvl="1" indent="-342900" algn="just">
              <a:lnSpc>
                <a:spcPct val="20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/64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位，媒体指令、向量指令等</a:t>
            </a:r>
          </a:p>
        </p:txBody>
      </p:sp>
    </p:spTree>
    <p:extLst>
      <p:ext uri="{BB962C8B-B14F-4D97-AF65-F5344CB8AC3E}">
        <p14:creationId xmlns:p14="http://schemas.microsoft.com/office/powerpoint/2010/main" val="308679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5" y="278225"/>
            <a:ext cx="5650332" cy="830997"/>
            <a:chOff x="908363" y="278221"/>
            <a:chExt cx="5650332" cy="830995"/>
          </a:xfrm>
        </p:grpSpPr>
        <p:sp>
          <p:nvSpPr>
            <p:cNvPr id="42" name="矩形 41"/>
            <p:cNvSpPr/>
            <p:nvPr/>
          </p:nvSpPr>
          <p:spPr>
            <a:xfrm>
              <a:off x="908363" y="801440"/>
              <a:ext cx="5563687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Chapter 2: Instructions: Language of the Computer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536121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第二章：指令 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-- 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计算机的语言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指令集体系结构（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ISA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）概述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en-US" altLang="zh-CN" sz="3200" dirty="0"/>
              <a:t>32</a:t>
            </a:r>
            <a:r>
              <a:rPr lang="zh-CN" altLang="en-US" sz="3200" dirty="0"/>
              <a:t>位</a:t>
            </a:r>
            <a:r>
              <a:rPr lang="en-US" altLang="zh-CN" sz="3200" dirty="0"/>
              <a:t>MIPS</a:t>
            </a:r>
            <a:r>
              <a:rPr lang="zh-CN" altLang="en-US" sz="3200" dirty="0"/>
              <a:t>指令集体系结构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高级语言的机器级表示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其他常见指令集体系结构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552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6" y="278225"/>
            <a:ext cx="4856589" cy="830998"/>
            <a:chOff x="908364" y="278221"/>
            <a:chExt cx="4856589" cy="830996"/>
          </a:xfrm>
        </p:grpSpPr>
        <p:sp>
          <p:nvSpPr>
            <p:cNvPr id="42" name="矩形 41"/>
            <p:cNvSpPr/>
            <p:nvPr/>
          </p:nvSpPr>
          <p:spPr>
            <a:xfrm>
              <a:off x="908364" y="801441"/>
              <a:ext cx="2316098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32-bit MIPS ISA 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456746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32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位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MIPS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指令集体系结构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5196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数据类型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寄存器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指令格式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指令集及汇编程序（自学）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寻址方式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1874155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2023733" cy="718321"/>
            <a:chOff x="635244" y="278221"/>
            <a:chExt cx="2023733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88764"/>
              <a:ext cx="20237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Register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31997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寄存器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1056904" y="1268813"/>
            <a:ext cx="10070275" cy="446994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通用寄存器</a:t>
            </a:r>
          </a:p>
          <a:p>
            <a:pPr marL="800100" lvl="1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共计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个，每个通用寄存器为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</a:t>
            </a:r>
          </a:p>
          <a:p>
            <a:pPr marL="800100" lvl="1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个通用寄存器均为程序员可见的寄存器</a:t>
            </a: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b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专用寄存器</a:t>
            </a:r>
            <a:endParaRPr lang="en-US" altLang="zh-CN" sz="24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个，用于存储乘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除法结果的寄存器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，用于存放指令地址的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寄存器对程序员可见；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寄存器对程序员不可见，只能由硬件进行修改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系统控制寄存器</a:t>
            </a:r>
            <a:endParaRPr lang="en-US" altLang="zh-CN" sz="24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设置寄存器中的高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位，低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位清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</a:t>
            </a:r>
          </a:p>
          <a:p>
            <a:pPr marL="800100" lvl="1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再使用后续指令设置低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</a:t>
            </a:r>
          </a:p>
        </p:txBody>
      </p:sp>
    </p:spTree>
    <p:extLst>
      <p:ext uri="{BB962C8B-B14F-4D97-AF65-F5344CB8AC3E}">
        <p14:creationId xmlns:p14="http://schemas.microsoft.com/office/powerpoint/2010/main" val="2903244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2023733" cy="718321"/>
            <a:chOff x="635244" y="278221"/>
            <a:chExt cx="2023733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88764"/>
              <a:ext cx="20237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Register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31997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寄存器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4F46BA4-36D8-6732-B2B9-97E482E8DF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298736"/>
              </p:ext>
            </p:extLst>
          </p:nvPr>
        </p:nvGraphicFramePr>
        <p:xfrm>
          <a:off x="312059" y="1403971"/>
          <a:ext cx="11528385" cy="49048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01478">
                  <a:extLst>
                    <a:ext uri="{9D8B030D-6E8A-4147-A177-3AD203B41FA5}">
                      <a16:colId xmlns:a16="http://schemas.microsoft.com/office/drawing/2014/main" val="2224322639"/>
                    </a:ext>
                  </a:extLst>
                </a:gridCol>
                <a:gridCol w="1446835">
                  <a:extLst>
                    <a:ext uri="{9D8B030D-6E8A-4147-A177-3AD203B41FA5}">
                      <a16:colId xmlns:a16="http://schemas.microsoft.com/office/drawing/2014/main" val="3575215261"/>
                    </a:ext>
                  </a:extLst>
                </a:gridCol>
                <a:gridCol w="8380072">
                  <a:extLst>
                    <a:ext uri="{9D8B030D-6E8A-4147-A177-3AD203B41FA5}">
                      <a16:colId xmlns:a16="http://schemas.microsoft.com/office/drawing/2014/main" val="1347791942"/>
                    </a:ext>
                  </a:extLst>
                </a:gridCol>
              </a:tblGrid>
              <a:tr h="2986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寄存器编号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助记符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使用约定</a:t>
                      </a:r>
                      <a:endParaRPr lang="zh-CN" sz="18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7545019"/>
                  </a:ext>
                </a:extLst>
              </a:tr>
              <a:tr h="2986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$0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$zero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硬连线全接低位，总是返回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187122"/>
                  </a:ext>
                </a:extLst>
              </a:tr>
              <a:tr h="2986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$1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$at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留作汇编器生成一些宏指令（合成指令）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6751779"/>
                  </a:ext>
                </a:extLst>
              </a:tr>
              <a:tr h="2986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$2, $3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$v0, $v1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用于存放子程序的非浮点的返回值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27790327"/>
                  </a:ext>
                </a:extLst>
              </a:tr>
              <a:tr h="42563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$4 ~ $7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$a0 ~ $a3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用于存放子程序调用时的前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个非浮点参数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51593354"/>
                  </a:ext>
                </a:extLst>
              </a:tr>
              <a:tr h="5972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$8 ~ $15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$t0 ~ $t7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临时寄存器，子程序使用这些寄存器时不用保存和恢复，用来暂存计算的中间结果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55854690"/>
                  </a:ext>
                </a:extLst>
              </a:tr>
              <a:tr h="2986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$24, $25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$t8, $t9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用法同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t0 ~ t7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2340034"/>
                  </a:ext>
                </a:extLst>
              </a:tr>
              <a:tr h="5972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$16 ~ $23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$s0 ~ $s7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子程序寄存器变量，改变这些寄存器值的子程序必须存储旧值，并在退出前恢复。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84678760"/>
                  </a:ext>
                </a:extLst>
              </a:tr>
              <a:tr h="2986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$26, $27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$k0, $k1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由操作系统的异常或中断处理程序使用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3235664"/>
                  </a:ext>
                </a:extLst>
              </a:tr>
              <a:tr h="5972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$28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全局指针寄存器，使用它可以简单、方便地对全局或静态变量进行访问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69463832"/>
                  </a:ext>
                </a:extLst>
              </a:tr>
              <a:tr h="2986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$29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栈指针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5381522"/>
                  </a:ext>
                </a:extLst>
              </a:tr>
              <a:tr h="2986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$30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$s8/$</a:t>
                      </a: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fp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子程序用来做帧指针（</a:t>
                      </a: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frame pointer</a:t>
                      </a: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80616478"/>
                  </a:ext>
                </a:extLst>
              </a:tr>
              <a:tr h="29861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$31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r>
                        <a:rPr lang="en-US" sz="18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用于存放子程序的返回地址</a:t>
                      </a:r>
                      <a:endParaRPr lang="zh-CN" sz="18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5553776"/>
                  </a:ext>
                </a:extLst>
              </a:tr>
            </a:tbl>
          </a:graphicData>
        </a:graphic>
      </p:graphicFrame>
      <p:sp>
        <p:nvSpPr>
          <p:cNvPr id="12" name="标题 1">
            <a:extLst>
              <a:ext uri="{FF2B5EF4-FFF2-40B4-BE49-F238E27FC236}">
                <a16:creationId xmlns:a16="http://schemas.microsoft.com/office/drawing/2014/main" id="{E5F1731E-AECE-3E84-EFBA-55D3BD92547B}"/>
              </a:ext>
            </a:extLst>
          </p:cNvPr>
          <p:cNvSpPr txBox="1">
            <a:spLocks/>
          </p:cNvSpPr>
          <p:nvPr/>
        </p:nvSpPr>
        <p:spPr>
          <a:xfrm>
            <a:off x="5101386" y="846923"/>
            <a:ext cx="2023733" cy="490565"/>
          </a:xfrm>
          <a:prstGeom prst="rect">
            <a:avLst/>
          </a:prstGeom>
        </p:spPr>
        <p:txBody>
          <a:bodyPr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通用寄存器</a:t>
            </a:r>
            <a:endParaRPr lang="zh-CN" altLang="en-US" sz="2800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227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2023733" cy="718321"/>
            <a:chOff x="635244" y="278221"/>
            <a:chExt cx="2023733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88764"/>
              <a:ext cx="20237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Register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31997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寄存器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2" name="标题 1">
            <a:extLst>
              <a:ext uri="{FF2B5EF4-FFF2-40B4-BE49-F238E27FC236}">
                <a16:creationId xmlns:a16="http://schemas.microsoft.com/office/drawing/2014/main" id="{E5F1731E-AECE-3E84-EFBA-55D3BD92547B}"/>
              </a:ext>
            </a:extLst>
          </p:cNvPr>
          <p:cNvSpPr txBox="1">
            <a:spLocks/>
          </p:cNvSpPr>
          <p:nvPr/>
        </p:nvSpPr>
        <p:spPr>
          <a:xfrm>
            <a:off x="5029198" y="907083"/>
            <a:ext cx="2153653" cy="490565"/>
          </a:xfrm>
          <a:prstGeom prst="rect">
            <a:avLst/>
          </a:prstGeom>
        </p:spPr>
        <p:txBody>
          <a:bodyPr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专用寄存器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93F1EE5-E16C-A357-CCF0-7A74BACEEEE6}"/>
              </a:ext>
            </a:extLst>
          </p:cNvPr>
          <p:cNvSpPr/>
          <p:nvPr/>
        </p:nvSpPr>
        <p:spPr>
          <a:xfrm>
            <a:off x="984712" y="1497416"/>
            <a:ext cx="10240749" cy="391594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寄存器（乘除结果高位寄存器）和</a:t>
            </a: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寄存器（乘除结果低位寄存器）</a:t>
            </a:r>
          </a:p>
          <a:p>
            <a:pPr marL="800100" lvl="1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它们是乘除法专用寄存器，都是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</a:t>
            </a:r>
          </a:p>
          <a:p>
            <a:pPr marL="800100" lvl="1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对于乘法，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寄存器保存乘法结果的高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寄存器保存乘法结果的低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</a:t>
            </a:r>
          </a:p>
          <a:p>
            <a:pPr marL="800100" lvl="1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对于除法，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寄存器保存除法结果的余数部分，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寄存器保存除法结果的商部分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PC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寄存器（程序计数器）</a:t>
            </a:r>
            <a:endParaRPr lang="en-US" altLang="zh-CN" sz="24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位寄存器</a:t>
            </a:r>
          </a:p>
          <a:p>
            <a:pPr marL="800100" lvl="1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对程序员不可见的，即无法通过指令显示的改变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值，只能由处理器硬件自动更新</a:t>
            </a:r>
          </a:p>
        </p:txBody>
      </p:sp>
    </p:spTree>
    <p:extLst>
      <p:ext uri="{BB962C8B-B14F-4D97-AF65-F5344CB8AC3E}">
        <p14:creationId xmlns:p14="http://schemas.microsoft.com/office/powerpoint/2010/main" val="96433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2023733" cy="718321"/>
            <a:chOff x="635244" y="278221"/>
            <a:chExt cx="2023733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88764"/>
              <a:ext cx="202373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Register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31997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寄存器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2" name="标题 1">
            <a:extLst>
              <a:ext uri="{FF2B5EF4-FFF2-40B4-BE49-F238E27FC236}">
                <a16:creationId xmlns:a16="http://schemas.microsoft.com/office/drawing/2014/main" id="{E5F1731E-AECE-3E84-EFBA-55D3BD92547B}"/>
              </a:ext>
            </a:extLst>
          </p:cNvPr>
          <p:cNvSpPr txBox="1">
            <a:spLocks/>
          </p:cNvSpPr>
          <p:nvPr/>
        </p:nvSpPr>
        <p:spPr>
          <a:xfrm>
            <a:off x="4692312" y="907083"/>
            <a:ext cx="2839455" cy="490565"/>
          </a:xfrm>
          <a:prstGeom prst="rect">
            <a:avLst/>
          </a:prstGeom>
        </p:spPr>
        <p:txBody>
          <a:bodyPr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状态控制寄存器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93F1EE5-E16C-A357-CCF0-7A74BACEEEE6}"/>
              </a:ext>
            </a:extLst>
          </p:cNvPr>
          <p:cNvSpPr/>
          <p:nvPr/>
        </p:nvSpPr>
        <p:spPr>
          <a:xfrm>
            <a:off x="984712" y="1497416"/>
            <a:ext cx="10240749" cy="4208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协处理器</a:t>
            </a:r>
            <a:r>
              <a:rPr lang="en-US" altLang="zh-CN" sz="24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CP0</a:t>
            </a:r>
            <a:endParaRPr lang="zh-CN" altLang="en-US" sz="2400" b="1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配置处理器的工作状态：通过读写其内部寄存器来改变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的特性，如大小端等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高速缓存控制：用于控制、读、写缓存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异常控制：完成异常发生时的检测和处理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存储管理单元的控制：对系统的存储区域进行控制、管理和分配，如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MMU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TLB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其他：如时钟、时间计数器、奇偶校验错误检测等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共有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位系统控制寄存器</a:t>
            </a:r>
          </a:p>
        </p:txBody>
      </p:sp>
    </p:spTree>
    <p:extLst>
      <p:ext uri="{BB962C8B-B14F-4D97-AF65-F5344CB8AC3E}">
        <p14:creationId xmlns:p14="http://schemas.microsoft.com/office/powerpoint/2010/main" val="102327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2877975" cy="718321"/>
            <a:chOff x="635244" y="278221"/>
            <a:chExt cx="2877975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88764"/>
              <a:ext cx="28779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Instruction Format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指令格式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98F111AA-5E55-CEC8-DD73-D02FA2D6D02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810957"/>
              </p:ext>
            </p:extLst>
          </p:nvPr>
        </p:nvGraphicFramePr>
        <p:xfrm>
          <a:off x="1745231" y="3044731"/>
          <a:ext cx="8655818" cy="1689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178464" imgH="1206456" progId="Visio.Drawing.15">
                  <p:embed/>
                </p:oleObj>
              </mc:Choice>
              <mc:Fallback>
                <p:oleObj name="Visio" r:id="rId3" imgW="6178464" imgH="1206456" progId="Visio.Drawing.15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3DE65B26-FAB1-4DEB-9765-83635954DD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5231" y="3044731"/>
                        <a:ext cx="8655818" cy="16894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0ABB4248-7646-15A0-AE28-6350FF7DEC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412268"/>
              </p:ext>
            </p:extLst>
          </p:nvPr>
        </p:nvGraphicFramePr>
        <p:xfrm>
          <a:off x="1745231" y="4705674"/>
          <a:ext cx="8678678" cy="1704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6178464" imgH="1212762" progId="Visio.Drawing.15">
                  <p:embed/>
                </p:oleObj>
              </mc:Choice>
              <mc:Fallback>
                <p:oleObj name="Visio" r:id="rId5" imgW="6178464" imgH="1212762" progId="Visio.Drawing.15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D913EA5-6287-41D6-AD2A-F275D5E690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45231" y="4705674"/>
                        <a:ext cx="8678678" cy="17043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46F28640-2C86-6FD1-4918-FFA14A144775}"/>
              </a:ext>
            </a:extLst>
          </p:cNvPr>
          <p:cNvGrpSpPr/>
          <p:nvPr/>
        </p:nvGrpSpPr>
        <p:grpSpPr>
          <a:xfrm>
            <a:off x="1745231" y="1407090"/>
            <a:ext cx="8538091" cy="1728193"/>
            <a:chOff x="1830915" y="1800105"/>
            <a:chExt cx="8538091" cy="1728193"/>
          </a:xfrm>
        </p:grpSpPr>
        <p:graphicFrame>
          <p:nvGraphicFramePr>
            <p:cNvPr id="6" name="对象 5">
              <a:extLst>
                <a:ext uri="{FF2B5EF4-FFF2-40B4-BE49-F238E27FC236}">
                  <a16:creationId xmlns:a16="http://schemas.microsoft.com/office/drawing/2014/main" id="{0B31AAAB-5253-4C26-1DE4-BB29E9A747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30915" y="1872114"/>
            <a:ext cx="8538091" cy="16561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Visio" r:id="rId7" imgW="6178464" imgH="1200150" progId="Visio.Drawing.15">
                    <p:embed/>
                  </p:oleObj>
                </mc:Choice>
                <mc:Fallback>
                  <p:oleObj name="Visio" r:id="rId7" imgW="6178464" imgH="1200150" progId="Visio.Drawing.15">
                    <p:embed/>
                    <p:pic>
                      <p:nvPicPr>
                        <p:cNvPr id="4" name="对象 3">
                          <a:extLst>
                            <a:ext uri="{FF2B5EF4-FFF2-40B4-BE49-F238E27FC236}">
                              <a16:creationId xmlns:a16="http://schemas.microsoft.com/office/drawing/2014/main" id="{68B561D4-D3C8-4A92-A3D7-8E60D359510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30915" y="1872114"/>
                          <a:ext cx="8538091" cy="1656184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28190AD3-6D73-CDF9-E7B5-AFD4596C78C3}"/>
                </a:ext>
              </a:extLst>
            </p:cNvPr>
            <p:cNvSpPr txBox="1"/>
            <p:nvPr/>
          </p:nvSpPr>
          <p:spPr>
            <a:xfrm>
              <a:off x="9155061" y="1800105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00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I-</a:t>
              </a:r>
              <a:r>
                <a:rPr lang="zh-CN" altLang="en-US" b="1" dirty="0">
                  <a:solidFill>
                    <a:srgbClr val="0033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型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AAC70384-507E-17F2-8E4C-E8FDBA752432}"/>
              </a:ext>
            </a:extLst>
          </p:cNvPr>
          <p:cNvSpPr txBox="1"/>
          <p:nvPr/>
        </p:nvSpPr>
        <p:spPr>
          <a:xfrm>
            <a:off x="9127765" y="274651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</a:t>
            </a:r>
            <a:r>
              <a:rPr lang="zh-CN" altLang="en-US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C9D1D5A-CD41-31E3-14B2-B9EBE436BF76}"/>
              </a:ext>
            </a:extLst>
          </p:cNvPr>
          <p:cNvSpPr txBox="1"/>
          <p:nvPr/>
        </p:nvSpPr>
        <p:spPr>
          <a:xfrm>
            <a:off x="9127765" y="4680594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</a:t>
            </a:r>
            <a:r>
              <a:rPr lang="zh-CN" altLang="en-US" b="1" dirty="0">
                <a:solidFill>
                  <a:srgbClr val="0033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</a:t>
            </a:r>
          </a:p>
        </p:txBody>
      </p:sp>
    </p:spTree>
    <p:extLst>
      <p:ext uri="{BB962C8B-B14F-4D97-AF65-F5344CB8AC3E}">
        <p14:creationId xmlns:p14="http://schemas.microsoft.com/office/powerpoint/2010/main" val="3744905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5" y="278225"/>
            <a:ext cx="5650332" cy="830997"/>
            <a:chOff x="908363" y="278221"/>
            <a:chExt cx="5650332" cy="830995"/>
          </a:xfrm>
        </p:grpSpPr>
        <p:sp>
          <p:nvSpPr>
            <p:cNvPr id="42" name="矩形 41"/>
            <p:cNvSpPr/>
            <p:nvPr/>
          </p:nvSpPr>
          <p:spPr>
            <a:xfrm>
              <a:off x="908363" y="801440"/>
              <a:ext cx="5563687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Chapter 2: Instructions: Language of the Computer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536121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第二章：指令 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-- 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计算机的语言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指令集体系结构（</a:t>
            </a:r>
            <a:r>
              <a:rPr lang="en-US" altLang="zh-CN" sz="3200" dirty="0"/>
              <a:t>ISA</a:t>
            </a:r>
            <a:r>
              <a:rPr lang="zh-CN" altLang="en-US" sz="3200" dirty="0"/>
              <a:t>）概述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32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位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MIPS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指令集体系结构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高级语言的机器级表示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其他常见指令集体系结构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9734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2877975" cy="718321"/>
            <a:chOff x="635244" y="278221"/>
            <a:chExt cx="2877975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88764"/>
              <a:ext cx="28779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Instruction Format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指令格式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3" name="标题 1">
            <a:extLst>
              <a:ext uri="{FF2B5EF4-FFF2-40B4-BE49-F238E27FC236}">
                <a16:creationId xmlns:a16="http://schemas.microsoft.com/office/drawing/2014/main" id="{2D644498-34C1-B30A-3660-9F5932007304}"/>
              </a:ext>
            </a:extLst>
          </p:cNvPr>
          <p:cNvSpPr txBox="1">
            <a:spLocks/>
          </p:cNvSpPr>
          <p:nvPr/>
        </p:nvSpPr>
        <p:spPr>
          <a:xfrm>
            <a:off x="4692312" y="907083"/>
            <a:ext cx="2839455" cy="490565"/>
          </a:xfrm>
          <a:prstGeom prst="rect">
            <a:avLst/>
          </a:prstGeom>
        </p:spPr>
        <p:txBody>
          <a:bodyPr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I-</a:t>
            </a:r>
            <a:r>
              <a:rPr lang="zh-CN" altLang="en-US" sz="28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型指令</a:t>
            </a:r>
            <a:endParaRPr lang="en-US" altLang="zh-CN" sz="28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A40273D2-0B57-88FB-1432-B23BA2607BA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203574"/>
              </p:ext>
            </p:extLst>
          </p:nvPr>
        </p:nvGraphicFramePr>
        <p:xfrm>
          <a:off x="1842993" y="1560662"/>
          <a:ext cx="8538091" cy="165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178464" imgH="1200150" progId="Visio.Drawing.15">
                  <p:embed/>
                </p:oleObj>
              </mc:Choice>
              <mc:Fallback>
                <p:oleObj name="Visio" r:id="rId3" imgW="6178464" imgH="1200150" progId="Visio.Drawing.15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339CDBF0-ADF8-4F83-9733-1419476607D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2993" y="1560662"/>
                        <a:ext cx="8538091" cy="165618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40A0567A-7C84-C6D8-4C7C-CBF0F1ADFED9}"/>
              </a:ext>
            </a:extLst>
          </p:cNvPr>
          <p:cNvSpPr/>
          <p:nvPr/>
        </p:nvSpPr>
        <p:spPr>
          <a:xfrm>
            <a:off x="960651" y="3434498"/>
            <a:ext cx="10240749" cy="274639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位指令字被划分为</a:t>
            </a: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个字段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字段表示操作码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字段为寄存器编号，表示一个源操作数来自于寄存器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imm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字段是一个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位立即数，表示另一个操作数，需要扩展至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字段表示目的寄存器的编号，用于存放指令运行结果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121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2877975" cy="718321"/>
            <a:chOff x="635244" y="278221"/>
            <a:chExt cx="2877975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88764"/>
              <a:ext cx="28779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Instruction Format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指令格式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3" name="标题 1">
            <a:extLst>
              <a:ext uri="{FF2B5EF4-FFF2-40B4-BE49-F238E27FC236}">
                <a16:creationId xmlns:a16="http://schemas.microsoft.com/office/drawing/2014/main" id="{2D644498-34C1-B30A-3660-9F5932007304}"/>
              </a:ext>
            </a:extLst>
          </p:cNvPr>
          <p:cNvSpPr txBox="1">
            <a:spLocks/>
          </p:cNvSpPr>
          <p:nvPr/>
        </p:nvSpPr>
        <p:spPr>
          <a:xfrm>
            <a:off x="4692312" y="907083"/>
            <a:ext cx="2839455" cy="490565"/>
          </a:xfrm>
          <a:prstGeom prst="rect">
            <a:avLst/>
          </a:prstGeom>
        </p:spPr>
        <p:txBody>
          <a:bodyPr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</a:t>
            </a:r>
            <a:r>
              <a:rPr lang="zh-CN" altLang="en-US" sz="28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型指令</a:t>
            </a:r>
            <a:endParaRPr lang="en-US" altLang="zh-CN" sz="28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A0567A-7C84-C6D8-4C7C-CBF0F1ADFED9}"/>
              </a:ext>
            </a:extLst>
          </p:cNvPr>
          <p:cNvSpPr/>
          <p:nvPr/>
        </p:nvSpPr>
        <p:spPr>
          <a:xfrm>
            <a:off x="984715" y="3254021"/>
            <a:ext cx="10240749" cy="32850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位指令字被划分为</a:t>
            </a: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个字段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字段表示操作码，通常为全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000" b="1" dirty="0" err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func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字段与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字段一起决定指令的功能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字段和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字段为寄存器编号，表示两个源操作数来自于寄存器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000" b="1" dirty="0" err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字段表示目的寄存器的编号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000" b="1" dirty="0" err="1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字段只在移位指令中使用，表示移位位数，对于其它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型指令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字段为全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14154238-A2B5-B047-06F3-3834C7396F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100643"/>
              </p:ext>
            </p:extLst>
          </p:nvPr>
        </p:nvGraphicFramePr>
        <p:xfrm>
          <a:off x="1759289" y="1582162"/>
          <a:ext cx="8655818" cy="1689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178464" imgH="1206456" progId="Visio.Drawing.15">
                  <p:embed/>
                </p:oleObj>
              </mc:Choice>
              <mc:Fallback>
                <p:oleObj name="Visio" r:id="rId3" imgW="6178464" imgH="1206456" progId="Visio.Drawing.15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69147DCC-0B49-40FB-9BCD-45975B86D3C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9289" y="1582162"/>
                        <a:ext cx="8655818" cy="168944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9242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2877975" cy="718321"/>
            <a:chOff x="635244" y="278221"/>
            <a:chExt cx="2877975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88764"/>
              <a:ext cx="28779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Instruction Format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指令格式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3" name="标题 1">
            <a:extLst>
              <a:ext uri="{FF2B5EF4-FFF2-40B4-BE49-F238E27FC236}">
                <a16:creationId xmlns:a16="http://schemas.microsoft.com/office/drawing/2014/main" id="{2D644498-34C1-B30A-3660-9F5932007304}"/>
              </a:ext>
            </a:extLst>
          </p:cNvPr>
          <p:cNvSpPr txBox="1">
            <a:spLocks/>
          </p:cNvSpPr>
          <p:nvPr/>
        </p:nvSpPr>
        <p:spPr>
          <a:xfrm>
            <a:off x="4692312" y="907083"/>
            <a:ext cx="2839455" cy="490565"/>
          </a:xfrm>
          <a:prstGeom prst="rect">
            <a:avLst/>
          </a:prstGeom>
        </p:spPr>
        <p:txBody>
          <a:bodyPr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J-</a:t>
            </a:r>
            <a:r>
              <a:rPr lang="zh-CN" altLang="en-US" sz="28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型指令</a:t>
            </a:r>
            <a:endParaRPr lang="en-US" altLang="zh-CN" sz="28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A0567A-7C84-C6D8-4C7C-CBF0F1ADFED9}"/>
              </a:ext>
            </a:extLst>
          </p:cNvPr>
          <p:cNvSpPr/>
          <p:nvPr/>
        </p:nvSpPr>
        <p:spPr>
          <a:xfrm>
            <a:off x="984715" y="3446528"/>
            <a:ext cx="10240749" cy="166917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位指令字被划分为</a:t>
            </a: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个字段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字段表示操作码，用于确定指令的类型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instr_index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字段用于产生跳转的目标地址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43DC9309-6360-FF2A-8BBC-2B93D042CA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72527" y="1450534"/>
          <a:ext cx="8678678" cy="1704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178464" imgH="1212762" progId="Visio.Drawing.15">
                  <p:embed/>
                </p:oleObj>
              </mc:Choice>
              <mc:Fallback>
                <p:oleObj name="Visio" r:id="rId3" imgW="6178464" imgH="1212762" progId="Visio.Drawing.15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EF86D4DD-38E1-4144-BB10-DB3D0B727A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2527" y="1450534"/>
                        <a:ext cx="8678678" cy="17043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273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3948786" cy="718321"/>
            <a:chOff x="635244" y="278221"/>
            <a:chExt cx="3948786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88764"/>
              <a:ext cx="394878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Instruction Set and Assembly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21216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指令集和汇编程序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B055B5AB-8B89-9B53-B81B-B145A4C81A40}"/>
              </a:ext>
            </a:extLst>
          </p:cNvPr>
          <p:cNvSpPr txBox="1">
            <a:spLocks/>
          </p:cNvSpPr>
          <p:nvPr/>
        </p:nvSpPr>
        <p:spPr>
          <a:xfrm>
            <a:off x="812475" y="1989925"/>
            <a:ext cx="10593460" cy="945780"/>
          </a:xfrm>
          <a:prstGeom prst="rect">
            <a:avLst/>
          </a:prstGeom>
        </p:spPr>
        <p:txBody>
          <a:bodyPr anchor="ctr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自学部分：智慧树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学习资源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MIPS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指令系统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.pdf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D82DC9D0-0102-91EE-7885-34E919ACF950}"/>
              </a:ext>
            </a:extLst>
          </p:cNvPr>
          <p:cNvSpPr txBox="1">
            <a:spLocks/>
          </p:cNvSpPr>
          <p:nvPr/>
        </p:nvSpPr>
        <p:spPr>
          <a:xfrm>
            <a:off x="812475" y="3012604"/>
            <a:ext cx="11038630" cy="945780"/>
          </a:xfrm>
          <a:prstGeom prst="rect">
            <a:avLst/>
          </a:prstGeom>
        </p:spPr>
        <p:txBody>
          <a:bodyPr anchor="ctr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教材附录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（重点关注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A.2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C6054825-53E9-5F74-F801-A45D270A00C7}"/>
              </a:ext>
            </a:extLst>
          </p:cNvPr>
          <p:cNvSpPr txBox="1">
            <a:spLocks/>
          </p:cNvSpPr>
          <p:nvPr/>
        </p:nvSpPr>
        <p:spPr>
          <a:xfrm>
            <a:off x="816285" y="4045114"/>
            <a:ext cx="11038630" cy="945780"/>
          </a:xfrm>
          <a:prstGeom prst="rect">
            <a:avLst/>
          </a:prstGeom>
        </p:spPr>
        <p:txBody>
          <a:bodyPr anchor="ctr" anchorCtr="0"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计算机组成与实现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8015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5" y="278225"/>
            <a:ext cx="2829849" cy="718321"/>
            <a:chOff x="635243" y="278221"/>
            <a:chExt cx="2829849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3" y="688764"/>
              <a:ext cx="28298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Addressing Mode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寻址方式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1056904" y="1481468"/>
            <a:ext cx="10070275" cy="353571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型指令提供了获取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位常数的方式</a:t>
            </a:r>
          </a:p>
          <a:p>
            <a:pPr marL="800100" lvl="1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保证了指令的规整（均是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位），简化了硬件设计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位常数如何处理？</a:t>
            </a: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加载立即数高半字指令（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LUI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设置寄存器中的高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位，低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</a:t>
            </a:r>
          </a:p>
          <a:p>
            <a:pPr marL="800100" lvl="1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再使用后续指令设置低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</a:t>
            </a: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5BF64CED-0D33-4DA9-BF46-51D2A087D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7705" y="5465524"/>
            <a:ext cx="2570162" cy="411162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A039297E-1084-4889-8E87-4C68D9F6C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705" y="5470286"/>
            <a:ext cx="520382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  <a:ea typeface="宋体" panose="02010600030101010101" pitchFamily="2" charset="-122"/>
              </a:rPr>
              <a:t>0000 0000 0111 1101 </a:t>
            </a:r>
            <a:r>
              <a:rPr lang="en-US" altLang="zh-CN" sz="2000" dirty="0">
                <a:ea typeface="宋体" panose="02010600030101010101" pitchFamily="2" charset="-122"/>
              </a:rPr>
              <a:t>0000 0000 0000 0000</a:t>
            </a:r>
            <a:endParaRPr lang="en-AU" altLang="zh-CN" sz="2000" dirty="0"/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0C63D6EC-FF53-48EB-9D18-3B662587B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77867" y="6113224"/>
            <a:ext cx="2633663" cy="411162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zh-CN"/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DDA1E926-EE1C-4C2C-A743-4BE8C513DE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742" y="5476636"/>
            <a:ext cx="1532792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lui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$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s0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61</a:t>
            </a:r>
            <a:endParaRPr lang="en-AU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4D607004-1C87-4FAB-8C25-2864546E33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7705" y="6117986"/>
            <a:ext cx="5203825" cy="406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000" dirty="0">
                <a:ea typeface="宋体" panose="02010600030101010101" pitchFamily="2" charset="-122"/>
              </a:rPr>
              <a:t>0000 0000 0111 1101 </a:t>
            </a:r>
            <a:r>
              <a:rPr lang="en-US" altLang="zh-CN" sz="2000" dirty="0">
                <a:solidFill>
                  <a:schemeClr val="bg1"/>
                </a:solidFill>
                <a:ea typeface="宋体" panose="02010600030101010101" pitchFamily="2" charset="-122"/>
              </a:rPr>
              <a:t>0000 1001 0000 0000</a:t>
            </a:r>
            <a:endParaRPr lang="en-AU" altLang="zh-CN" sz="2000" dirty="0">
              <a:solidFill>
                <a:schemeClr val="bg1"/>
              </a:solidFill>
            </a:endParaRP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19C6EB03-55E6-4F3F-995A-EAA4CF973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1742" y="6124336"/>
            <a:ext cx="2512226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ori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$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s0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s0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2304</a:t>
            </a:r>
            <a:endParaRPr lang="en-AU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1CB2ACD-0C52-54C3-053F-C0649D8C2AE6}"/>
              </a:ext>
            </a:extLst>
          </p:cNvPr>
          <p:cNvSpPr txBox="1">
            <a:spLocks/>
          </p:cNvSpPr>
          <p:nvPr/>
        </p:nvSpPr>
        <p:spPr>
          <a:xfrm>
            <a:off x="4670162" y="944804"/>
            <a:ext cx="2839455" cy="490565"/>
          </a:xfrm>
          <a:prstGeom prst="rect">
            <a:avLst/>
          </a:prstGeom>
        </p:spPr>
        <p:txBody>
          <a:bodyPr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立即数</a:t>
            </a:r>
            <a:endParaRPr lang="en-US" altLang="zh-CN" sz="28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8972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/>
      <p:bldP spid="8" grpId="0" animBg="1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1056904" y="1311345"/>
            <a:ext cx="10070275" cy="527464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分支指令（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型指令）通常包括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操作码、两个寄存器、转移目标地址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分支指令倾向于转移到附近的指令（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if/else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结构、循环结构）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几乎所有循环和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语句的跳转距离都远远小于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en-US" altLang="zh-CN" sz="2400" baseline="30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个字（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SPEC 2006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相对寻址（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PC-relative addressing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目标地址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 (PC + 4) + (offset &lt;&lt; 2)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41780C78-054E-4E7E-A78B-8630FF047789}"/>
              </a:ext>
            </a:extLst>
          </p:cNvPr>
          <p:cNvGrpSpPr>
            <a:grpSpLocks/>
          </p:cNvGrpSpPr>
          <p:nvPr/>
        </p:nvGrpSpPr>
        <p:grpSpPr bwMode="auto">
          <a:xfrm>
            <a:off x="1605231" y="2920750"/>
            <a:ext cx="6913563" cy="773113"/>
            <a:chOff x="884" y="981"/>
            <a:chExt cx="4355" cy="487"/>
          </a:xfrm>
        </p:grpSpPr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0800E5E9-D18A-420E-BC8C-5AA11585FD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" y="981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2000">
                  <a:ea typeface="宋体" panose="02010600030101010101" pitchFamily="2" charset="-122"/>
                </a:rPr>
                <a:t>op</a:t>
              </a:r>
              <a:endParaRPr lang="en-AU" altLang="zh-CN" sz="2000"/>
            </a:p>
          </p:txBody>
        </p:sp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E8069412-4D5F-42A0-8F50-53E022E4D1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2000">
                  <a:ea typeface="宋体" panose="02010600030101010101" pitchFamily="2" charset="-122"/>
                </a:rPr>
                <a:t>rs</a:t>
              </a:r>
              <a:endParaRPr lang="en-AU" altLang="zh-CN" sz="2000"/>
            </a:p>
          </p:txBody>
        </p:sp>
        <p:sp>
          <p:nvSpPr>
            <p:cNvPr id="16" name="Text Box 7">
              <a:extLst>
                <a:ext uri="{FF2B5EF4-FFF2-40B4-BE49-F238E27FC236}">
                  <a16:creationId xmlns:a16="http://schemas.microsoft.com/office/drawing/2014/main" id="{658F2CB2-8490-407D-B3C2-FFEB4F85D8A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981"/>
              <a:ext cx="680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2000">
                  <a:ea typeface="宋体" panose="02010600030101010101" pitchFamily="2" charset="-122"/>
                </a:rPr>
                <a:t>rt</a:t>
              </a:r>
              <a:endParaRPr lang="en-AU" altLang="zh-CN" sz="2000"/>
            </a:p>
          </p:txBody>
        </p:sp>
        <p:sp>
          <p:nvSpPr>
            <p:cNvPr id="17" name="Text Box 8">
              <a:extLst>
                <a:ext uri="{FF2B5EF4-FFF2-40B4-BE49-F238E27FC236}">
                  <a16:creationId xmlns:a16="http://schemas.microsoft.com/office/drawing/2014/main" id="{83C367FA-30C8-427E-A9DE-C32070971F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1" y="981"/>
              <a:ext cx="217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2000" dirty="0">
                  <a:ea typeface="宋体" panose="02010600030101010101" pitchFamily="2" charset="-122"/>
                </a:rPr>
                <a:t>offset</a:t>
              </a:r>
              <a:endParaRPr lang="en-AU" altLang="zh-CN" sz="2000" dirty="0"/>
            </a:p>
          </p:txBody>
        </p:sp>
        <p:sp>
          <p:nvSpPr>
            <p:cNvPr id="18" name="Text Box 9">
              <a:extLst>
                <a:ext uri="{FF2B5EF4-FFF2-40B4-BE49-F238E27FC236}">
                  <a16:creationId xmlns:a16="http://schemas.microsoft.com/office/drawing/2014/main" id="{F1721AAB-96CD-44F8-870F-9BEBFEF126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1600">
                  <a:ea typeface="宋体" panose="02010600030101010101" pitchFamily="2" charset="-122"/>
                </a:rPr>
                <a:t>6 bits</a:t>
              </a:r>
              <a:endParaRPr lang="en-AU" altLang="zh-CN" sz="1600"/>
            </a:p>
          </p:txBody>
        </p:sp>
        <p:sp>
          <p:nvSpPr>
            <p:cNvPr id="20" name="Text Box 10">
              <a:extLst>
                <a:ext uri="{FF2B5EF4-FFF2-40B4-BE49-F238E27FC236}">
                  <a16:creationId xmlns:a16="http://schemas.microsoft.com/office/drawing/2014/main" id="{9B6FCBDA-13A9-4E2E-9FBB-04DC50A838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8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1600">
                  <a:ea typeface="宋体" panose="02010600030101010101" pitchFamily="2" charset="-122"/>
                </a:rPr>
                <a:t>5 bits</a:t>
              </a:r>
              <a:endParaRPr lang="en-AU" altLang="zh-CN" sz="1600"/>
            </a:p>
          </p:txBody>
        </p:sp>
        <p:sp>
          <p:nvSpPr>
            <p:cNvPr id="22" name="Text Box 11">
              <a:extLst>
                <a:ext uri="{FF2B5EF4-FFF2-40B4-BE49-F238E27FC236}">
                  <a16:creationId xmlns:a16="http://schemas.microsoft.com/office/drawing/2014/main" id="{FDEDD970-E96F-42D5-A5CC-327612E841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9" y="1256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1600">
                  <a:ea typeface="宋体" panose="02010600030101010101" pitchFamily="2" charset="-122"/>
                </a:rPr>
                <a:t>5 bits</a:t>
              </a:r>
              <a:endParaRPr lang="en-AU" altLang="zh-CN" sz="1600"/>
            </a:p>
          </p:txBody>
        </p:sp>
        <p:sp>
          <p:nvSpPr>
            <p:cNvPr id="23" name="Text Box 12">
              <a:extLst>
                <a:ext uri="{FF2B5EF4-FFF2-40B4-BE49-F238E27FC236}">
                  <a16:creationId xmlns:a16="http://schemas.microsoft.com/office/drawing/2014/main" id="{9D7398E1-64CD-4405-9490-535C6E84AF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35" y="1256"/>
              <a:ext cx="4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1600">
                  <a:ea typeface="宋体" panose="02010600030101010101" pitchFamily="2" charset="-122"/>
                </a:rPr>
                <a:t>16 bits</a:t>
              </a:r>
              <a:endParaRPr lang="en-AU" altLang="zh-CN" sz="160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D9E09FD-E39F-551F-D72D-976BA0C767CB}"/>
              </a:ext>
            </a:extLst>
          </p:cNvPr>
          <p:cNvGrpSpPr/>
          <p:nvPr/>
        </p:nvGrpSpPr>
        <p:grpSpPr>
          <a:xfrm>
            <a:off x="635245" y="278225"/>
            <a:ext cx="2829849" cy="718321"/>
            <a:chOff x="635243" y="278221"/>
            <a:chExt cx="2829849" cy="71832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D51F9C5-CD0C-3CCE-CA81-E150C7A1A559}"/>
                </a:ext>
              </a:extLst>
            </p:cNvPr>
            <p:cNvSpPr/>
            <p:nvPr/>
          </p:nvSpPr>
          <p:spPr>
            <a:xfrm>
              <a:off x="635243" y="688764"/>
              <a:ext cx="28298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Addressing Mode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1B6245B-F36B-E560-5D68-4CA2F2D718B2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寻址方式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5" name="标题 1">
            <a:extLst>
              <a:ext uri="{FF2B5EF4-FFF2-40B4-BE49-F238E27FC236}">
                <a16:creationId xmlns:a16="http://schemas.microsoft.com/office/drawing/2014/main" id="{46F921DA-1F00-E168-932A-477FC6655776}"/>
              </a:ext>
            </a:extLst>
          </p:cNvPr>
          <p:cNvSpPr txBox="1">
            <a:spLocks/>
          </p:cNvSpPr>
          <p:nvPr/>
        </p:nvSpPr>
        <p:spPr>
          <a:xfrm>
            <a:off x="4670162" y="774681"/>
            <a:ext cx="2839455" cy="490565"/>
          </a:xfrm>
          <a:prstGeom prst="rect">
            <a:avLst/>
          </a:prstGeom>
        </p:spPr>
        <p:txBody>
          <a:bodyPr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分支指令</a:t>
            </a:r>
            <a:endParaRPr lang="en-US" altLang="zh-CN" sz="28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83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1056904" y="1750077"/>
            <a:ext cx="10070275" cy="39204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跳转指令（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jal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）的目标地址可能是代码段中的任何位置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应在指令中尽可能多的分配地址位（提供长地址）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lvl="1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伪直接寻址（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Pseudo Direct jump addressing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目标地址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= (PC + 4)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31…28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|| address &lt;&lt; 2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24" name="Group 4">
            <a:extLst>
              <a:ext uri="{FF2B5EF4-FFF2-40B4-BE49-F238E27FC236}">
                <a16:creationId xmlns:a16="http://schemas.microsoft.com/office/drawing/2014/main" id="{BB4AE394-D469-473E-9F5C-1373BA8424C4}"/>
              </a:ext>
            </a:extLst>
          </p:cNvPr>
          <p:cNvGrpSpPr>
            <a:grpSpLocks/>
          </p:cNvGrpSpPr>
          <p:nvPr/>
        </p:nvGrpSpPr>
        <p:grpSpPr bwMode="auto">
          <a:xfrm>
            <a:off x="1593355" y="3337981"/>
            <a:ext cx="7182510" cy="1038389"/>
            <a:chOff x="884" y="2356"/>
            <a:chExt cx="4355" cy="487"/>
          </a:xfrm>
        </p:grpSpPr>
        <p:sp>
          <p:nvSpPr>
            <p:cNvPr id="25" name="Text Box 5">
              <a:extLst>
                <a:ext uri="{FF2B5EF4-FFF2-40B4-BE49-F238E27FC236}">
                  <a16:creationId xmlns:a16="http://schemas.microsoft.com/office/drawing/2014/main" id="{86A9E31D-A71E-4D35-8B07-3604E264AA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4" y="2356"/>
              <a:ext cx="817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2000">
                  <a:ea typeface="宋体" panose="02010600030101010101" pitchFamily="2" charset="-122"/>
                </a:rPr>
                <a:t>op</a:t>
              </a:r>
              <a:endParaRPr lang="en-AU" altLang="zh-CN" sz="2000"/>
            </a:p>
          </p:txBody>
        </p:sp>
        <p:sp>
          <p:nvSpPr>
            <p:cNvPr id="26" name="Text Box 6">
              <a:extLst>
                <a:ext uri="{FF2B5EF4-FFF2-40B4-BE49-F238E27FC236}">
                  <a16:creationId xmlns:a16="http://schemas.microsoft.com/office/drawing/2014/main" id="{D44E3913-7AC7-4607-814A-5E1FC6B878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01" y="2356"/>
              <a:ext cx="3538" cy="26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2000">
                  <a:ea typeface="宋体" panose="02010600030101010101" pitchFamily="2" charset="-122"/>
                </a:rPr>
                <a:t>address</a:t>
              </a:r>
              <a:endParaRPr lang="en-AU" altLang="zh-CN" sz="2000"/>
            </a:p>
          </p:txBody>
        </p:sp>
        <p:sp>
          <p:nvSpPr>
            <p:cNvPr id="27" name="Text Box 7">
              <a:extLst>
                <a:ext uri="{FF2B5EF4-FFF2-40B4-BE49-F238E27FC236}">
                  <a16:creationId xmlns:a16="http://schemas.microsoft.com/office/drawing/2014/main" id="{4D72B7D1-BC9F-47D6-84DE-F84F5323BA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7" y="2631"/>
              <a:ext cx="42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1600">
                  <a:ea typeface="宋体" panose="02010600030101010101" pitchFamily="2" charset="-122"/>
                </a:rPr>
                <a:t>6 bits</a:t>
              </a:r>
              <a:endParaRPr lang="en-AU" altLang="zh-CN" sz="1600"/>
            </a:p>
          </p:txBody>
        </p:sp>
        <p:sp>
          <p:nvSpPr>
            <p:cNvPr id="28" name="Text Box 8">
              <a:extLst>
                <a:ext uri="{FF2B5EF4-FFF2-40B4-BE49-F238E27FC236}">
                  <a16:creationId xmlns:a16="http://schemas.microsoft.com/office/drawing/2014/main" id="{A01168F5-99F5-4936-95A5-ADC701A875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44" y="2617"/>
              <a:ext cx="493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/>
              <a:r>
                <a:rPr lang="en-US" altLang="zh-CN" sz="1600">
                  <a:ea typeface="宋体" panose="02010600030101010101" pitchFamily="2" charset="-122"/>
                </a:rPr>
                <a:t>26 bits</a:t>
              </a:r>
              <a:endParaRPr lang="en-AU" altLang="zh-CN" sz="1600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A06D3DC-C80E-41D2-AA57-EB55C21003CB}"/>
              </a:ext>
            </a:extLst>
          </p:cNvPr>
          <p:cNvSpPr txBox="1"/>
          <p:nvPr/>
        </p:nvSpPr>
        <p:spPr>
          <a:xfrm>
            <a:off x="7872541" y="5172017"/>
            <a:ext cx="2007731" cy="407303"/>
          </a:xfrm>
          <a:prstGeom prst="rect">
            <a:avLst/>
          </a:prstGeom>
          <a:solidFill>
            <a:srgbClr val="FF0066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拼接，不是加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D9D0162-D062-94ED-ACC7-ED1949FB1F28}"/>
              </a:ext>
            </a:extLst>
          </p:cNvPr>
          <p:cNvGrpSpPr/>
          <p:nvPr/>
        </p:nvGrpSpPr>
        <p:grpSpPr>
          <a:xfrm>
            <a:off x="635245" y="278225"/>
            <a:ext cx="2829849" cy="718321"/>
            <a:chOff x="635243" y="278221"/>
            <a:chExt cx="2829849" cy="71832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1DCD28E-B238-D7A2-62C9-19957671D676}"/>
                </a:ext>
              </a:extLst>
            </p:cNvPr>
            <p:cNvSpPr/>
            <p:nvPr/>
          </p:nvSpPr>
          <p:spPr>
            <a:xfrm>
              <a:off x="635243" y="688764"/>
              <a:ext cx="28298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Addressing Mode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4F61E9A-652C-B3D5-5CEE-BF6C3EE33EAE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寻址方式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标题 1">
            <a:extLst>
              <a:ext uri="{FF2B5EF4-FFF2-40B4-BE49-F238E27FC236}">
                <a16:creationId xmlns:a16="http://schemas.microsoft.com/office/drawing/2014/main" id="{DEAE7B01-F8AD-7595-EADF-2353D495CEAC}"/>
              </a:ext>
            </a:extLst>
          </p:cNvPr>
          <p:cNvSpPr txBox="1">
            <a:spLocks/>
          </p:cNvSpPr>
          <p:nvPr/>
        </p:nvSpPr>
        <p:spPr>
          <a:xfrm>
            <a:off x="4670162" y="1165292"/>
            <a:ext cx="2839455" cy="490565"/>
          </a:xfrm>
          <a:prstGeom prst="rect">
            <a:avLst/>
          </a:prstGeom>
        </p:spPr>
        <p:txBody>
          <a:bodyPr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跳转指令</a:t>
            </a:r>
            <a:endParaRPr lang="en-US" altLang="zh-CN" sz="28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1853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1056904" y="1747283"/>
            <a:ext cx="10070275" cy="20321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分支转移目标的地址太远，超出了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位偏移所能表示的范围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解决办法：插入一条转移到分支目标地址的</a:t>
            </a: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跳转指令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，并将</a:t>
            </a: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条件取反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以便由分支指令决定是否跳过该跳转指令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A1E93DA-E061-4847-8941-55EE9DF5E66F}"/>
              </a:ext>
            </a:extLst>
          </p:cNvPr>
          <p:cNvSpPr txBox="1"/>
          <p:nvPr/>
        </p:nvSpPr>
        <p:spPr>
          <a:xfrm>
            <a:off x="1062841" y="4256325"/>
            <a:ext cx="1006433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eaLnBrk="1" hangingPunct="1">
              <a:buFont typeface="Wingdings" panose="05000000000000000000" pitchFamily="2" charset="2"/>
              <a:buNone/>
              <a:tabLst>
                <a:tab pos="1619250" algn="l"/>
              </a:tabLst>
            </a:pPr>
            <a:r>
              <a:rPr lang="en-AU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AU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beq</a:t>
            </a:r>
            <a:r>
              <a:rPr lang="en-AU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$</a:t>
            </a:r>
            <a:r>
              <a:rPr lang="en-AU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s0</a:t>
            </a:r>
            <a:r>
              <a:rPr lang="en-AU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,$</a:t>
            </a:r>
            <a:r>
              <a:rPr lang="en-AU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s1</a:t>
            </a:r>
            <a:r>
              <a:rPr lang="en-AU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AU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超出了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位偏移表示的范围）</a:t>
            </a:r>
            <a:endParaRPr lang="en-AU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buFont typeface="Wingdings" panose="05000000000000000000" pitchFamily="2" charset="2"/>
              <a:buNone/>
              <a:tabLst>
                <a:tab pos="1619250" algn="l"/>
              </a:tabLst>
            </a:pPr>
            <a:r>
              <a:rPr lang="en-AU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				↓</a:t>
            </a:r>
          </a:p>
          <a:p>
            <a:pPr lvl="1" eaLnBrk="1" hangingPunct="1">
              <a:buFont typeface="Wingdings" panose="05000000000000000000" pitchFamily="2" charset="2"/>
              <a:buNone/>
              <a:tabLst>
                <a:tab pos="1619250" algn="l"/>
              </a:tabLst>
            </a:pPr>
            <a:r>
              <a:rPr lang="en-AU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AU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bne</a:t>
            </a:r>
            <a:r>
              <a:rPr lang="en-AU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$</a:t>
            </a:r>
            <a:r>
              <a:rPr lang="en-AU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s0</a:t>
            </a:r>
            <a:r>
              <a:rPr lang="en-AU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,$</a:t>
            </a:r>
            <a:r>
              <a:rPr lang="en-AU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s1</a:t>
            </a:r>
            <a:r>
              <a:rPr lang="en-AU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AU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L2</a:t>
            </a:r>
            <a:br>
              <a:rPr lang="en-AU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AU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j </a:t>
            </a:r>
            <a:r>
              <a:rPr lang="en-AU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L1</a:t>
            </a:r>
            <a:br>
              <a:rPr lang="en-AU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AU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L2</a:t>
            </a:r>
            <a:r>
              <a:rPr lang="en-AU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	…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51D9DA9-33BC-7DE5-5805-89D4C7DC5F27}"/>
              </a:ext>
            </a:extLst>
          </p:cNvPr>
          <p:cNvGrpSpPr/>
          <p:nvPr/>
        </p:nvGrpSpPr>
        <p:grpSpPr>
          <a:xfrm>
            <a:off x="635245" y="278225"/>
            <a:ext cx="2829849" cy="718321"/>
            <a:chOff x="635243" y="278221"/>
            <a:chExt cx="2829849" cy="718320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BD566BA6-E789-F12F-EB89-787A3DF70E80}"/>
                </a:ext>
              </a:extLst>
            </p:cNvPr>
            <p:cNvSpPr/>
            <p:nvPr/>
          </p:nvSpPr>
          <p:spPr>
            <a:xfrm>
              <a:off x="635243" y="688764"/>
              <a:ext cx="28298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Addressing Mode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8B5DC898-DEEF-C342-52FD-42EA539F5B5B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寻址方式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5" name="标题 1">
            <a:extLst>
              <a:ext uri="{FF2B5EF4-FFF2-40B4-BE49-F238E27FC236}">
                <a16:creationId xmlns:a16="http://schemas.microsoft.com/office/drawing/2014/main" id="{B4D7459C-5CC8-01C2-E25A-46658DCCC2EF}"/>
              </a:ext>
            </a:extLst>
          </p:cNvPr>
          <p:cNvSpPr txBox="1">
            <a:spLocks/>
          </p:cNvSpPr>
          <p:nvPr/>
        </p:nvSpPr>
        <p:spPr>
          <a:xfrm>
            <a:off x="4670162" y="1186558"/>
            <a:ext cx="2839455" cy="490565"/>
          </a:xfrm>
          <a:prstGeom prst="rect">
            <a:avLst/>
          </a:prstGeom>
        </p:spPr>
        <p:txBody>
          <a:bodyPr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远距离分支转移</a:t>
            </a:r>
            <a:endParaRPr lang="en-US" altLang="zh-CN" sz="2800" b="1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379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5" y="278225"/>
            <a:ext cx="3877377" cy="742070"/>
            <a:chOff x="635243" y="278221"/>
            <a:chExt cx="3877377" cy="74206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3" y="712513"/>
              <a:ext cx="387737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Addressing Mode Summary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4552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寻址方式总结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050C18D1-3B03-4E54-9EC4-E3DD810025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9351" y="1959760"/>
            <a:ext cx="4720385" cy="30227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EA7001E-659C-4CCA-BE61-97F1A56AAF6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05996" y="1959759"/>
            <a:ext cx="5474060" cy="302279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4F664F3-2D99-43AE-8FD8-C6CDDDD3486D}"/>
              </a:ext>
            </a:extLst>
          </p:cNvPr>
          <p:cNvSpPr txBox="1"/>
          <p:nvPr/>
        </p:nvSpPr>
        <p:spPr>
          <a:xfrm>
            <a:off x="1465208" y="5253324"/>
            <a:ext cx="34486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66FF"/>
                </a:solidFill>
              </a:rPr>
              <a:t>确定操作数的地址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DEE662A-8755-41D6-B94A-70C05E90A364}"/>
              </a:ext>
            </a:extLst>
          </p:cNvPr>
          <p:cNvSpPr txBox="1"/>
          <p:nvPr/>
        </p:nvSpPr>
        <p:spPr>
          <a:xfrm>
            <a:off x="6645558" y="5253324"/>
            <a:ext cx="4208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66FF"/>
                </a:solidFill>
              </a:rPr>
              <a:t>确定转移目标指令的地址</a:t>
            </a:r>
          </a:p>
        </p:txBody>
      </p:sp>
    </p:spTree>
    <p:extLst>
      <p:ext uri="{BB962C8B-B14F-4D97-AF65-F5344CB8AC3E}">
        <p14:creationId xmlns:p14="http://schemas.microsoft.com/office/powerpoint/2010/main" val="373771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5" y="278225"/>
            <a:ext cx="5650332" cy="830997"/>
            <a:chOff x="908363" y="278221"/>
            <a:chExt cx="5650332" cy="830995"/>
          </a:xfrm>
        </p:grpSpPr>
        <p:sp>
          <p:nvSpPr>
            <p:cNvPr id="42" name="矩形 41"/>
            <p:cNvSpPr/>
            <p:nvPr/>
          </p:nvSpPr>
          <p:spPr>
            <a:xfrm>
              <a:off x="908363" y="801440"/>
              <a:ext cx="5563687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Chapter 2: Instructions: Language of the Computer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536121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第二章：指令 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-- 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计算机的语言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指令集体系结构（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ISA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）概述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32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位</a:t>
            </a:r>
            <a:r>
              <a:rPr lang="en-US" altLang="zh-CN" sz="3200" dirty="0">
                <a:solidFill>
                  <a:schemeClr val="bg1">
                    <a:lumMod val="75000"/>
                  </a:schemeClr>
                </a:solidFill>
              </a:rPr>
              <a:t>MIPS</a:t>
            </a: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指令集体系结构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高级语言的机器级表示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其他常见指令集体系结构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379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4430050" cy="718321"/>
            <a:chOff x="635244" y="278221"/>
            <a:chExt cx="4430050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88764"/>
              <a:ext cx="44300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Instruction Set Architecture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ISA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8337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指令集体系结构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21F2F037-D1B7-F7CB-4432-DF3B03FCE80D}"/>
              </a:ext>
            </a:extLst>
          </p:cNvPr>
          <p:cNvSpPr txBox="1"/>
          <p:nvPr/>
        </p:nvSpPr>
        <p:spPr>
          <a:xfrm>
            <a:off x="3065780" y="1675598"/>
            <a:ext cx="2349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不同的处理器拥有不同的指令集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2FCE40E-6092-A032-1BC8-78B1BBF58544}"/>
              </a:ext>
            </a:extLst>
          </p:cNvPr>
          <p:cNvSpPr txBox="1"/>
          <p:nvPr/>
        </p:nvSpPr>
        <p:spPr>
          <a:xfrm>
            <a:off x="6530340" y="1675598"/>
            <a:ext cx="26441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不同国家</a:t>
            </a:r>
            <a:r>
              <a:rPr lang="en-US" altLang="zh-CN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种族的人使用不同的语言</a:t>
            </a:r>
          </a:p>
        </p:txBody>
      </p:sp>
      <p:sp>
        <p:nvSpPr>
          <p:cNvPr id="11" name="箭头: 左右 10">
            <a:extLst>
              <a:ext uri="{FF2B5EF4-FFF2-40B4-BE49-F238E27FC236}">
                <a16:creationId xmlns:a16="http://schemas.microsoft.com/office/drawing/2014/main" id="{2B6BFA32-A087-E91C-A7D8-311EA3D9F8D2}"/>
              </a:ext>
            </a:extLst>
          </p:cNvPr>
          <p:cNvSpPr/>
          <p:nvPr/>
        </p:nvSpPr>
        <p:spPr>
          <a:xfrm>
            <a:off x="5527040" y="1838157"/>
            <a:ext cx="1023620" cy="406400"/>
          </a:xfrm>
          <a:prstGeom prst="left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0EAE0F9-A07D-9FA0-2B7C-E15AF28F1FB9}"/>
              </a:ext>
            </a:extLst>
          </p:cNvPr>
          <p:cNvGrpSpPr/>
          <p:nvPr/>
        </p:nvGrpSpPr>
        <p:grpSpPr>
          <a:xfrm>
            <a:off x="1005840" y="3120185"/>
            <a:ext cx="10180320" cy="1105140"/>
            <a:chOff x="383540" y="3740747"/>
            <a:chExt cx="8435340" cy="1105140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1E332317-ED98-4481-B298-7BCF554AC9DF}"/>
                </a:ext>
              </a:extLst>
            </p:cNvPr>
            <p:cNvSpPr txBox="1"/>
            <p:nvPr/>
          </p:nvSpPr>
          <p:spPr>
            <a:xfrm>
              <a:off x="383540" y="3740747"/>
              <a:ext cx="84353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思考题：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为什么一个软件可以运行在装配有不同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Intel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处理器的个人电脑上？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9F907B6-D595-1503-69D1-BD8106C00EB2}"/>
                </a:ext>
              </a:extLst>
            </p:cNvPr>
            <p:cNvSpPr txBox="1"/>
            <p:nvPr/>
          </p:nvSpPr>
          <p:spPr>
            <a:xfrm>
              <a:off x="383540" y="4445777"/>
              <a:ext cx="843534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思考题：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为什么一个软件可以运行在装配有不同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ARM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处理器的安卓手机上？</a:t>
              </a: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2E6E2C03-F45A-D9BD-5665-48AD1F1FAD02}"/>
              </a:ext>
            </a:extLst>
          </p:cNvPr>
          <p:cNvSpPr/>
          <p:nvPr/>
        </p:nvSpPr>
        <p:spPr>
          <a:xfrm>
            <a:off x="4972144" y="4720737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ea"/>
                <a:ea typeface="+mj-ea"/>
              </a:rPr>
              <a:t>兼容性</a:t>
            </a:r>
          </a:p>
        </p:txBody>
      </p:sp>
    </p:spTree>
    <p:extLst>
      <p:ext uri="{BB962C8B-B14F-4D97-AF65-F5344CB8AC3E}">
        <p14:creationId xmlns:p14="http://schemas.microsoft.com/office/powerpoint/2010/main" val="396632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08365" y="278225"/>
            <a:ext cx="5449905" cy="830998"/>
            <a:chOff x="908363" y="278221"/>
            <a:chExt cx="5449905" cy="830996"/>
          </a:xfrm>
        </p:grpSpPr>
        <p:sp>
          <p:nvSpPr>
            <p:cNvPr id="42" name="矩形 41"/>
            <p:cNvSpPr/>
            <p:nvPr/>
          </p:nvSpPr>
          <p:spPr>
            <a:xfrm>
              <a:off x="908363" y="801441"/>
              <a:ext cx="5449905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High Level Language Expression in Machine Level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1197484" y="278221"/>
              <a:ext cx="3775393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/>
                <a:t>高级语言的机器级表示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选择结构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循环结构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函数调用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数组和指针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5568045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选择结构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循环结构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函数调用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数组和指针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131B105-213F-DCAE-D288-50E24410828C}"/>
              </a:ext>
            </a:extLst>
          </p:cNvPr>
          <p:cNvGrpSpPr/>
          <p:nvPr/>
        </p:nvGrpSpPr>
        <p:grpSpPr>
          <a:xfrm>
            <a:off x="908365" y="278225"/>
            <a:ext cx="5449905" cy="830998"/>
            <a:chOff x="908363" y="278221"/>
            <a:chExt cx="5449905" cy="83099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A60E3C2-6061-2A7B-52CF-DB967834240A}"/>
                </a:ext>
              </a:extLst>
            </p:cNvPr>
            <p:cNvSpPr/>
            <p:nvPr/>
          </p:nvSpPr>
          <p:spPr>
            <a:xfrm>
              <a:off x="908363" y="801441"/>
              <a:ext cx="5449905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High Level Language Expression in Machine Level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C42FA6B-AFDB-58AB-FD9D-FF28F73281FF}"/>
                </a:ext>
              </a:extLst>
            </p:cNvPr>
            <p:cNvSpPr/>
            <p:nvPr/>
          </p:nvSpPr>
          <p:spPr>
            <a:xfrm>
              <a:off x="1197484" y="278221"/>
              <a:ext cx="3775393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/>
                <a:t>高级语言的机器级表示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74832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2939228" cy="691222"/>
            <a:chOff x="635244" y="278221"/>
            <a:chExt cx="2939228" cy="69122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61665"/>
              <a:ext cx="293922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Conditional Branch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条件分支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1056904" y="1268813"/>
            <a:ext cx="10070275" cy="362804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语言可通过条件分支语句实现对于程序执行流程的控制</a:t>
            </a: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常用的条件分支语句包括三种：</a:t>
            </a:r>
          </a:p>
          <a:p>
            <a:pPr marL="914400" lvl="1" indent="-4572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if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914400" lvl="1" indent="-4572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if/else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914400" lvl="1" indent="-4572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switch/case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语句</a:t>
            </a:r>
          </a:p>
        </p:txBody>
      </p:sp>
    </p:spTree>
    <p:extLst>
      <p:ext uri="{BB962C8B-B14F-4D97-AF65-F5344CB8AC3E}">
        <p14:creationId xmlns:p14="http://schemas.microsoft.com/office/powerpoint/2010/main" val="3408332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5" y="278225"/>
            <a:ext cx="3273176" cy="706446"/>
            <a:chOff x="635243" y="278221"/>
            <a:chExt cx="3273176" cy="70644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3" y="676889"/>
              <a:ext cx="32731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if and if/else statement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71093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if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和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if/else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语句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1056904" y="1268813"/>
            <a:ext cx="10070275" cy="324787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对于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if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语句，只有当条件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condition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满足时，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if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语句块中的语句才会执行；否则程序跳过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if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语句块继续执行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对于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if/else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语句，当条件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condition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满足时，执行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if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语句块中的语句；否则执行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else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语句块中的语句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E6A6103-ADC3-43F8-BCF8-902C94461546}"/>
              </a:ext>
            </a:extLst>
          </p:cNvPr>
          <p:cNvSpPr txBox="1"/>
          <p:nvPr/>
        </p:nvSpPr>
        <p:spPr>
          <a:xfrm>
            <a:off x="967493" y="4876995"/>
            <a:ext cx="5039096" cy="131933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i="1" dirty="0">
                <a:solidFill>
                  <a:srgbClr val="FF0000"/>
                </a:solidFill>
                <a:latin typeface="+mj-ea"/>
                <a:ea typeface="+mj-ea"/>
              </a:rPr>
              <a:t>if </a:t>
            </a:r>
            <a:r>
              <a:rPr lang="en-US" altLang="zh-CN" sz="2800" b="1" i="1" dirty="0">
                <a:latin typeface="+mj-ea"/>
                <a:ea typeface="+mj-ea"/>
              </a:rPr>
              <a:t>(</a:t>
            </a:r>
            <a:r>
              <a:rPr lang="en-US" altLang="zh-CN" sz="2800" b="1" i="1" dirty="0">
                <a:solidFill>
                  <a:srgbClr val="00B050"/>
                </a:solidFill>
                <a:latin typeface="+mj-ea"/>
                <a:ea typeface="+mj-ea"/>
              </a:rPr>
              <a:t>condition</a:t>
            </a:r>
            <a:r>
              <a:rPr lang="en-US" altLang="zh-CN" sz="2800" b="1" i="1" dirty="0">
                <a:latin typeface="+mj-ea"/>
                <a:ea typeface="+mj-ea"/>
              </a:rPr>
              <a:t>) { if _statement }</a:t>
            </a:r>
          </a:p>
          <a:p>
            <a:pPr>
              <a:lnSpc>
                <a:spcPct val="150000"/>
              </a:lnSpc>
            </a:pPr>
            <a:r>
              <a:rPr lang="en-US" altLang="zh-CN" sz="2800" b="1" i="1" dirty="0" err="1">
                <a:latin typeface="+mj-ea"/>
                <a:ea typeface="+mj-ea"/>
              </a:rPr>
              <a:t>other_statement</a:t>
            </a:r>
            <a:endParaRPr lang="en-US" altLang="zh-CN" sz="2800" b="1" i="1" dirty="0"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9EA69C-6CA7-4C7E-93D9-95003C71571D}"/>
              </a:ext>
            </a:extLst>
          </p:cNvPr>
          <p:cNvSpPr txBox="1"/>
          <p:nvPr/>
        </p:nvSpPr>
        <p:spPr>
          <a:xfrm>
            <a:off x="6185413" y="4876995"/>
            <a:ext cx="5029200" cy="131933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i="1" dirty="0">
                <a:solidFill>
                  <a:srgbClr val="FF0000"/>
                </a:solidFill>
                <a:latin typeface="+mj-ea"/>
                <a:ea typeface="+mj-ea"/>
              </a:rPr>
              <a:t>if</a:t>
            </a:r>
            <a:r>
              <a:rPr lang="en-US" altLang="zh-CN" sz="2800" b="1" i="1" dirty="0">
                <a:solidFill>
                  <a:srgbClr val="373737"/>
                </a:solidFill>
                <a:latin typeface="+mj-ea"/>
                <a:ea typeface="+mj-ea"/>
              </a:rPr>
              <a:t> (</a:t>
            </a:r>
            <a:r>
              <a:rPr lang="en-US" altLang="zh-CN" sz="2800" b="1" i="1" dirty="0" err="1">
                <a:solidFill>
                  <a:srgbClr val="00B050"/>
                </a:solidFill>
                <a:latin typeface="+mj-ea"/>
                <a:ea typeface="+mj-ea"/>
              </a:rPr>
              <a:t>cond</a:t>
            </a:r>
            <a:r>
              <a:rPr lang="en-US" altLang="zh-CN" sz="2800" b="1" i="1" dirty="0">
                <a:solidFill>
                  <a:srgbClr val="373737"/>
                </a:solidFill>
                <a:latin typeface="+mj-ea"/>
                <a:ea typeface="+mj-ea"/>
              </a:rPr>
              <a:t>) { if _statement }</a:t>
            </a:r>
          </a:p>
          <a:p>
            <a:pPr>
              <a:lnSpc>
                <a:spcPct val="150000"/>
              </a:lnSpc>
            </a:pPr>
            <a:r>
              <a:rPr lang="en-US" altLang="zh-CN" sz="2800" b="1" i="1" dirty="0">
                <a:solidFill>
                  <a:srgbClr val="373737"/>
                </a:solidFill>
                <a:latin typeface="+mj-ea"/>
                <a:ea typeface="+mj-ea"/>
              </a:rPr>
              <a:t>else { </a:t>
            </a:r>
            <a:r>
              <a:rPr lang="en-US" altLang="zh-CN" sz="2800" b="1" i="1" dirty="0" err="1">
                <a:solidFill>
                  <a:srgbClr val="373737"/>
                </a:solidFill>
                <a:latin typeface="+mj-ea"/>
                <a:ea typeface="+mj-ea"/>
              </a:rPr>
              <a:t>else_statement</a:t>
            </a:r>
            <a:r>
              <a:rPr lang="en-US" altLang="zh-CN" sz="2800" b="1" i="1" dirty="0">
                <a:solidFill>
                  <a:srgbClr val="373737"/>
                </a:solidFill>
                <a:latin typeface="+mj-ea"/>
                <a:ea typeface="+mj-ea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13466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5" y="278225"/>
            <a:ext cx="3273176" cy="706446"/>
            <a:chOff x="635243" y="278221"/>
            <a:chExt cx="3273176" cy="70644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3" y="676889"/>
              <a:ext cx="32731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if and if/else statement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71093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if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和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if/else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语句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9" name="Rectangle 3">
            <a:extLst>
              <a:ext uri="{FF2B5EF4-FFF2-40B4-BE49-F238E27FC236}">
                <a16:creationId xmlns:a16="http://schemas.microsoft.com/office/drawing/2014/main" id="{28CBD47F-172F-4982-8341-7192902F3F16}"/>
              </a:ext>
            </a:extLst>
          </p:cNvPr>
          <p:cNvSpPr txBox="1">
            <a:spLocks noChangeArrowheads="1"/>
          </p:cNvSpPr>
          <p:nvPr/>
        </p:nvSpPr>
        <p:spPr>
          <a:xfrm>
            <a:off x="1282537" y="1125538"/>
            <a:ext cx="9620108" cy="5111750"/>
          </a:xfrm>
          <a:prstGeom prst="rect">
            <a:avLst/>
          </a:prstGeom>
        </p:spPr>
        <p:txBody>
          <a:bodyPr/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5000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if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==j) f =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g+h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else f = g-h;</a:t>
            </a:r>
          </a:p>
          <a:p>
            <a:pPr lvl="1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f, g, … in 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s0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s1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…</a:t>
            </a: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汇编代码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6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  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bne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s3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s4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ELSE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add 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s0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s1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s2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j   Exit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ELSE: sub 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s0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s1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s2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EXIT: …</a:t>
            </a:r>
            <a:endParaRPr lang="en-AU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AutoShape 5">
            <a:extLst>
              <a:ext uri="{FF2B5EF4-FFF2-40B4-BE49-F238E27FC236}">
                <a16:creationId xmlns:a16="http://schemas.microsoft.com/office/drawing/2014/main" id="{304FCA85-A72C-4690-A5CB-3A97914D565D}"/>
              </a:ext>
            </a:extLst>
          </p:cNvPr>
          <p:cNvSpPr>
            <a:spLocks/>
          </p:cNvSpPr>
          <p:nvPr/>
        </p:nvSpPr>
        <p:spPr bwMode="auto">
          <a:xfrm>
            <a:off x="3765916" y="6158156"/>
            <a:ext cx="3529013" cy="403225"/>
          </a:xfrm>
          <a:prstGeom prst="borderCallout1">
            <a:avLst>
              <a:gd name="adj1" fmla="val 28347"/>
              <a:gd name="adj2" fmla="val -2157"/>
              <a:gd name="adj3" fmla="val -107940"/>
              <a:gd name="adj4" fmla="val -40304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标号就是地址</a:t>
            </a:r>
            <a:endParaRPr lang="en-AU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Picture 6" descr="f02-09-P374493">
            <a:extLst>
              <a:ext uri="{FF2B5EF4-FFF2-40B4-BE49-F238E27FC236}">
                <a16:creationId xmlns:a16="http://schemas.microsoft.com/office/drawing/2014/main" id="{F802224E-6B6C-400C-A6CB-A28B2E17A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073" y="1173576"/>
            <a:ext cx="4752246" cy="2888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663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5" y="278225"/>
            <a:ext cx="3273176" cy="706446"/>
            <a:chOff x="635243" y="278221"/>
            <a:chExt cx="3273176" cy="70644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3" y="676889"/>
              <a:ext cx="327317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if and if/else statement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71093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if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和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if/else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语句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7F4F2DE3-2566-4A97-A5BD-098284C95BD8}"/>
              </a:ext>
            </a:extLst>
          </p:cNvPr>
          <p:cNvSpPr/>
          <p:nvPr/>
        </p:nvSpPr>
        <p:spPr>
          <a:xfrm>
            <a:off x="4734560" y="4745512"/>
            <a:ext cx="2763520" cy="4267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27D15B-9C66-4FC6-AE3A-9D075CC579F8}"/>
              </a:ext>
            </a:extLst>
          </p:cNvPr>
          <p:cNvSpPr/>
          <p:nvPr/>
        </p:nvSpPr>
        <p:spPr>
          <a:xfrm>
            <a:off x="4734560" y="3312952"/>
            <a:ext cx="2763520" cy="42672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494B3A-0CE1-464C-BFB1-B181B6567A67}"/>
              </a:ext>
            </a:extLst>
          </p:cNvPr>
          <p:cNvSpPr/>
          <p:nvPr/>
        </p:nvSpPr>
        <p:spPr>
          <a:xfrm>
            <a:off x="4734560" y="2266472"/>
            <a:ext cx="2763520" cy="75184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284DB2E-E352-4CF8-8B43-9484321CB3FE}"/>
              </a:ext>
            </a:extLst>
          </p:cNvPr>
          <p:cNvGrpSpPr/>
          <p:nvPr/>
        </p:nvGrpSpPr>
        <p:grpSpPr>
          <a:xfrm>
            <a:off x="1076960" y="1524792"/>
            <a:ext cx="2875280" cy="4297680"/>
            <a:chOff x="1076960" y="2286000"/>
            <a:chExt cx="2875280" cy="402336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E529682-D0BC-4CA6-BA37-053A3E27FB21}"/>
                </a:ext>
              </a:extLst>
            </p:cNvPr>
            <p:cNvSpPr/>
            <p:nvPr/>
          </p:nvSpPr>
          <p:spPr>
            <a:xfrm>
              <a:off x="1076960" y="2286000"/>
              <a:ext cx="2875280" cy="40233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just">
                <a:lnSpc>
                  <a:spcPts val="4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+mj-ea"/>
                  <a:ea typeface="+mj-ea"/>
                </a:rPr>
                <a:t>. . . </a:t>
              </a:r>
            </a:p>
            <a:p>
              <a:pPr algn="just">
                <a:lnSpc>
                  <a:spcPts val="4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 (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&gt; j)</a:t>
              </a:r>
            </a:p>
            <a:p>
              <a:pPr algn="just">
                <a:lnSpc>
                  <a:spcPts val="4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sum = a - offset;</a:t>
              </a:r>
            </a:p>
            <a:p>
              <a:pPr algn="just">
                <a:lnSpc>
                  <a:spcPts val="4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else</a:t>
              </a:r>
            </a:p>
            <a:p>
              <a:pPr algn="just">
                <a:lnSpc>
                  <a:spcPts val="4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sum = a + offset;</a:t>
              </a:r>
            </a:p>
            <a:p>
              <a:pPr algn="just">
                <a:lnSpc>
                  <a:spcPts val="4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. .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F60356D-945C-41AB-B87C-D83D39736087}"/>
                </a:ext>
              </a:extLst>
            </p:cNvPr>
            <p:cNvSpPr txBox="1"/>
            <p:nvPr/>
          </p:nvSpPr>
          <p:spPr>
            <a:xfrm>
              <a:off x="2987040" y="5923130"/>
              <a:ext cx="942340" cy="34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5735B34-45BC-40A4-8C02-54DCA8DB83A1}"/>
              </a:ext>
            </a:extLst>
          </p:cNvPr>
          <p:cNvGrpSpPr/>
          <p:nvPr/>
        </p:nvGrpSpPr>
        <p:grpSpPr>
          <a:xfrm>
            <a:off x="4658360" y="1524792"/>
            <a:ext cx="6832600" cy="4297680"/>
            <a:chOff x="4658360" y="2286000"/>
            <a:chExt cx="6832600" cy="402336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4D9DF17-8DC6-43CE-8A69-E5A50FFC44DF}"/>
                </a:ext>
              </a:extLst>
            </p:cNvPr>
            <p:cNvSpPr/>
            <p:nvPr/>
          </p:nvSpPr>
          <p:spPr>
            <a:xfrm>
              <a:off x="4658360" y="2286000"/>
              <a:ext cx="6832600" cy="40233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just">
                <a:lnSpc>
                  <a:spcPts val="28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$s0 =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, $s1 = j, $t0 = sum, $t1 = a, $t2 = offset</a:t>
              </a:r>
            </a:p>
            <a:p>
              <a:pPr algn="just">
                <a:lnSpc>
                  <a:spcPts val="28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. . .</a:t>
              </a:r>
            </a:p>
            <a:p>
              <a:pPr algn="just">
                <a:lnSpc>
                  <a:spcPts val="28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slt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$s1, $s1, $s0</a:t>
              </a:r>
            </a:p>
            <a:p>
              <a:pPr algn="just">
                <a:lnSpc>
                  <a:spcPts val="28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beq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$s1, $zero, ELSE		#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i≤j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，跳过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if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语句块</a:t>
              </a:r>
            </a:p>
            <a:p>
              <a:pPr algn="just">
                <a:lnSpc>
                  <a:spcPts val="28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nop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sub	$t0, $t1, $t2        	# sum = a - offset</a:t>
              </a:r>
            </a:p>
            <a:p>
              <a:pPr algn="just">
                <a:lnSpc>
                  <a:spcPts val="28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j 	EXIT</a:t>
              </a:r>
            </a:p>
            <a:p>
              <a:pPr algn="just">
                <a:lnSpc>
                  <a:spcPts val="28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nop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ts val="28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ELSE:</a:t>
              </a:r>
            </a:p>
            <a:p>
              <a:pPr algn="just">
                <a:lnSpc>
                  <a:spcPts val="28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add	$t0, $t1, $t2        	# sum = a + offset</a:t>
              </a:r>
            </a:p>
            <a:p>
              <a:pPr algn="just">
                <a:lnSpc>
                  <a:spcPts val="28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EXIT:</a:t>
              </a:r>
            </a:p>
            <a:p>
              <a:pPr algn="just">
                <a:lnSpc>
                  <a:spcPts val="28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. . .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35E2440-99A1-4BEE-B8CD-A8308C6FA0F7}"/>
                </a:ext>
              </a:extLst>
            </p:cNvPr>
            <p:cNvSpPr txBox="1"/>
            <p:nvPr/>
          </p:nvSpPr>
          <p:spPr>
            <a:xfrm>
              <a:off x="10271760" y="5923130"/>
              <a:ext cx="1206500" cy="34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汇编代码</a:t>
              </a:r>
            </a:p>
          </p:txBody>
        </p:sp>
      </p:grp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795C312-1FF1-4CDA-A981-4A523DC097F0}"/>
              </a:ext>
            </a:extLst>
          </p:cNvPr>
          <p:cNvCxnSpPr>
            <a:cxnSpLocks/>
          </p:cNvCxnSpPr>
          <p:nvPr/>
        </p:nvCxnSpPr>
        <p:spPr>
          <a:xfrm flipH="1" flipV="1">
            <a:off x="1971040" y="2459512"/>
            <a:ext cx="2794000" cy="1727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4915B1D7-A4BE-4DD4-8024-A36969FFDF9F}"/>
              </a:ext>
            </a:extLst>
          </p:cNvPr>
          <p:cNvCxnSpPr>
            <a:cxnSpLocks/>
          </p:cNvCxnSpPr>
          <p:nvPr/>
        </p:nvCxnSpPr>
        <p:spPr>
          <a:xfrm flipH="1" flipV="1">
            <a:off x="3230880" y="3018312"/>
            <a:ext cx="1503680" cy="50800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DB3FA766-9017-462B-B8A8-C8E34BCD687E}"/>
              </a:ext>
            </a:extLst>
          </p:cNvPr>
          <p:cNvCxnSpPr>
            <a:cxnSpLocks/>
          </p:cNvCxnSpPr>
          <p:nvPr/>
        </p:nvCxnSpPr>
        <p:spPr>
          <a:xfrm flipH="1" flipV="1">
            <a:off x="3230880" y="4153150"/>
            <a:ext cx="1503680" cy="805722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E4CC219-10F9-4F4D-9365-E495B5F28ECD}"/>
              </a:ext>
            </a:extLst>
          </p:cNvPr>
          <p:cNvGrpSpPr/>
          <p:nvPr/>
        </p:nvGrpSpPr>
        <p:grpSpPr>
          <a:xfrm>
            <a:off x="5394960" y="2822190"/>
            <a:ext cx="2387600" cy="1794781"/>
            <a:chOff x="5394960" y="3309078"/>
            <a:chExt cx="2387600" cy="1794781"/>
          </a:xfrm>
        </p:grpSpPr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E4166B2F-A71D-473F-983E-3BFF6EEEAFF3}"/>
                </a:ext>
              </a:extLst>
            </p:cNvPr>
            <p:cNvCxnSpPr/>
            <p:nvPr/>
          </p:nvCxnSpPr>
          <p:spPr>
            <a:xfrm>
              <a:off x="7498080" y="3309078"/>
              <a:ext cx="28448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4B80C399-9365-45E4-AE80-6F6FFBAB2360}"/>
                </a:ext>
              </a:extLst>
            </p:cNvPr>
            <p:cNvCxnSpPr>
              <a:cxnSpLocks/>
            </p:cNvCxnSpPr>
            <p:nvPr/>
          </p:nvCxnSpPr>
          <p:spPr>
            <a:xfrm>
              <a:off x="7782560" y="3309078"/>
              <a:ext cx="0" cy="1794781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>
              <a:extLst>
                <a:ext uri="{FF2B5EF4-FFF2-40B4-BE49-F238E27FC236}">
                  <a16:creationId xmlns:a16="http://schemas.microsoft.com/office/drawing/2014/main" id="{516C9489-5F54-41B2-8CAC-ADD809F8114A}"/>
                </a:ext>
              </a:extLst>
            </p:cNvPr>
            <p:cNvCxnSpPr/>
            <p:nvPr/>
          </p:nvCxnSpPr>
          <p:spPr>
            <a:xfrm flipH="1">
              <a:off x="5394960" y="5103859"/>
              <a:ext cx="2387600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B844DC55-DB73-4E34-AE35-600240859D4A}"/>
              </a:ext>
            </a:extLst>
          </p:cNvPr>
          <p:cNvGrpSpPr/>
          <p:nvPr/>
        </p:nvGrpSpPr>
        <p:grpSpPr>
          <a:xfrm>
            <a:off x="5557520" y="3878830"/>
            <a:ext cx="2590800" cy="1449341"/>
            <a:chOff x="5557520" y="4365718"/>
            <a:chExt cx="2590800" cy="1449341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D62AC4E4-0CDC-449B-96AE-56E2D210E4E8}"/>
                </a:ext>
              </a:extLst>
            </p:cNvPr>
            <p:cNvCxnSpPr>
              <a:cxnSpLocks/>
            </p:cNvCxnSpPr>
            <p:nvPr/>
          </p:nvCxnSpPr>
          <p:spPr>
            <a:xfrm>
              <a:off x="6446520" y="4365718"/>
              <a:ext cx="1701800" cy="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035E5ACB-DB8B-4A80-92DC-6CC94D3A00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7520" y="5815059"/>
              <a:ext cx="2590800" cy="0"/>
            </a:xfrm>
            <a:prstGeom prst="straightConnector1">
              <a:avLst/>
            </a:prstGeom>
            <a:ln w="381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B603CEE-67F7-4A56-8624-88D085ED18FB}"/>
                </a:ext>
              </a:extLst>
            </p:cNvPr>
            <p:cNvCxnSpPr>
              <a:cxnSpLocks/>
            </p:cNvCxnSpPr>
            <p:nvPr/>
          </p:nvCxnSpPr>
          <p:spPr>
            <a:xfrm>
              <a:off x="8148320" y="4365718"/>
              <a:ext cx="0" cy="1449341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742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3595506" cy="691222"/>
            <a:chOff x="635244" y="278221"/>
            <a:chExt cx="3595506" cy="69122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61665"/>
              <a:ext cx="32242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switch/case statement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03326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switch/case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语句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1056904" y="1268813"/>
            <a:ext cx="10070275" cy="18221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switch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语句中表达式的值逐个与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case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语句中的常量表达式进行比较，当表达式的值与某个常量表达式的值相等时，则执行其后的语句。若均不相等，则执行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default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后的语句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8F4D12-D774-4A9C-8E66-50BA307BD2D7}"/>
              </a:ext>
            </a:extLst>
          </p:cNvPr>
          <p:cNvSpPr txBox="1"/>
          <p:nvPr/>
        </p:nvSpPr>
        <p:spPr>
          <a:xfrm>
            <a:off x="2517434" y="3433907"/>
            <a:ext cx="7172960" cy="276242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4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switch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2400" i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expression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</a:p>
          <a:p>
            <a:pPr>
              <a:lnSpc>
                <a:spcPts val="3000"/>
              </a:lnSpc>
            </a:pP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constant-expression_1 : statement</a:t>
            </a:r>
          </a:p>
          <a:p>
            <a:pPr>
              <a:lnSpc>
                <a:spcPts val="3000"/>
              </a:lnSpc>
            </a:pP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constant-expression_2 : statement</a:t>
            </a:r>
          </a:p>
          <a:p>
            <a:pPr>
              <a:lnSpc>
                <a:spcPts val="3000"/>
              </a:lnSpc>
            </a:pP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. . .</a:t>
            </a:r>
          </a:p>
          <a:p>
            <a:pPr>
              <a:lnSpc>
                <a:spcPts val="3000"/>
              </a:lnSpc>
            </a:pP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case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constant-expression _N : statement</a:t>
            </a:r>
          </a:p>
          <a:p>
            <a:pPr>
              <a:lnSpc>
                <a:spcPts val="3000"/>
              </a:lnSpc>
            </a:pP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default</a:t>
            </a: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: statement</a:t>
            </a:r>
          </a:p>
          <a:p>
            <a:pPr>
              <a:lnSpc>
                <a:spcPts val="3000"/>
              </a:lnSpc>
            </a:pPr>
            <a:r>
              <a:rPr lang="en-US" altLang="zh-CN" sz="24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85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3595506" cy="691222"/>
            <a:chOff x="635244" y="278221"/>
            <a:chExt cx="3595506" cy="69122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61665"/>
              <a:ext cx="32242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switch/case statement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03326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switch/case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语句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C60F089A-945B-4A07-B563-407E456325B6}"/>
              </a:ext>
            </a:extLst>
          </p:cNvPr>
          <p:cNvSpPr/>
          <p:nvPr/>
        </p:nvSpPr>
        <p:spPr>
          <a:xfrm>
            <a:off x="8444703" y="3815542"/>
            <a:ext cx="2900680" cy="30807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E7DE372-01D3-4E93-9839-4254F1F0971E}"/>
              </a:ext>
            </a:extLst>
          </p:cNvPr>
          <p:cNvSpPr/>
          <p:nvPr/>
        </p:nvSpPr>
        <p:spPr>
          <a:xfrm>
            <a:off x="8444703" y="2906401"/>
            <a:ext cx="2900680" cy="30807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A0962C1-431F-4C8D-9F8B-EC904C650354}"/>
              </a:ext>
            </a:extLst>
          </p:cNvPr>
          <p:cNvSpPr/>
          <p:nvPr/>
        </p:nvSpPr>
        <p:spPr>
          <a:xfrm>
            <a:off x="4718795" y="5707402"/>
            <a:ext cx="2900680" cy="30807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A8726FC-50DE-4E26-93D0-EE338096C0CB}"/>
              </a:ext>
            </a:extLst>
          </p:cNvPr>
          <p:cNvSpPr/>
          <p:nvPr/>
        </p:nvSpPr>
        <p:spPr>
          <a:xfrm>
            <a:off x="4718795" y="4819279"/>
            <a:ext cx="2900680" cy="30807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EC60B9-8788-4870-BED1-34F22F089B61}"/>
              </a:ext>
            </a:extLst>
          </p:cNvPr>
          <p:cNvSpPr/>
          <p:nvPr/>
        </p:nvSpPr>
        <p:spPr>
          <a:xfrm>
            <a:off x="4718795" y="4214930"/>
            <a:ext cx="2884915" cy="593478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7AAFAA-0144-4542-A14E-D59E105AEC90}"/>
              </a:ext>
            </a:extLst>
          </p:cNvPr>
          <p:cNvSpPr/>
          <p:nvPr/>
        </p:nvSpPr>
        <p:spPr>
          <a:xfrm>
            <a:off x="4718795" y="3600081"/>
            <a:ext cx="2884915" cy="59347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446D549-2840-4778-BE1D-EAA3AE957C1F}"/>
              </a:ext>
            </a:extLst>
          </p:cNvPr>
          <p:cNvSpPr/>
          <p:nvPr/>
        </p:nvSpPr>
        <p:spPr>
          <a:xfrm>
            <a:off x="4734560" y="2979971"/>
            <a:ext cx="3133661" cy="593478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80B0CB7-F504-48FE-AEED-7350F4B35AC3}"/>
              </a:ext>
            </a:extLst>
          </p:cNvPr>
          <p:cNvSpPr/>
          <p:nvPr/>
        </p:nvSpPr>
        <p:spPr>
          <a:xfrm>
            <a:off x="4718795" y="2365115"/>
            <a:ext cx="2763520" cy="59347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D569294-91C5-4B3F-9DF2-378551459A4B}"/>
              </a:ext>
            </a:extLst>
          </p:cNvPr>
          <p:cNvGrpSpPr/>
          <p:nvPr/>
        </p:nvGrpSpPr>
        <p:grpSpPr>
          <a:xfrm>
            <a:off x="345440" y="1691045"/>
            <a:ext cx="3627120" cy="4460240"/>
            <a:chOff x="1076960" y="2286000"/>
            <a:chExt cx="2875280" cy="402336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1E84616-B90A-4B6F-B8CD-66856B0879A6}"/>
                </a:ext>
              </a:extLst>
            </p:cNvPr>
            <p:cNvSpPr/>
            <p:nvPr/>
          </p:nvSpPr>
          <p:spPr>
            <a:xfrm>
              <a:off x="1076960" y="2286000"/>
              <a:ext cx="2875280" cy="40233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just">
                <a:lnSpc>
                  <a:spcPts val="4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+mj-ea"/>
                  <a:ea typeface="+mj-ea"/>
                </a:rPr>
                <a:t>. . . </a:t>
              </a:r>
            </a:p>
            <a:p>
              <a:pPr algn="just">
                <a:lnSpc>
                  <a:spcPts val="4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switch(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var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 {</a:t>
              </a:r>
            </a:p>
            <a:p>
              <a:pPr algn="just">
                <a:lnSpc>
                  <a:spcPts val="4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case 10: sum = 100; break;</a:t>
              </a:r>
            </a:p>
            <a:p>
              <a:pPr algn="just">
                <a:lnSpc>
                  <a:spcPts val="4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case 11: sum = 200; break;</a:t>
              </a:r>
            </a:p>
            <a:p>
              <a:pPr algn="just">
                <a:lnSpc>
                  <a:spcPts val="4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case 12: sum = 350; break;</a:t>
              </a:r>
            </a:p>
            <a:p>
              <a:pPr algn="just">
                <a:lnSpc>
                  <a:spcPts val="4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default: sum = 500;</a:t>
              </a:r>
            </a:p>
            <a:p>
              <a:pPr algn="just">
                <a:lnSpc>
                  <a:spcPts val="4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}</a:t>
              </a:r>
            </a:p>
            <a:p>
              <a:pPr algn="just">
                <a:lnSpc>
                  <a:spcPts val="4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. .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602B5D4-C8CA-4F41-9070-CFC770A158A2}"/>
                </a:ext>
              </a:extLst>
            </p:cNvPr>
            <p:cNvSpPr txBox="1"/>
            <p:nvPr/>
          </p:nvSpPr>
          <p:spPr>
            <a:xfrm>
              <a:off x="2987040" y="5923130"/>
              <a:ext cx="942340" cy="333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374BF3B-1A70-4259-ADE8-F1A988AC5E33}"/>
              </a:ext>
            </a:extLst>
          </p:cNvPr>
          <p:cNvGrpSpPr/>
          <p:nvPr/>
        </p:nvGrpSpPr>
        <p:grpSpPr>
          <a:xfrm>
            <a:off x="4658360" y="1691045"/>
            <a:ext cx="7320280" cy="4463202"/>
            <a:chOff x="4658360" y="2011680"/>
            <a:chExt cx="7320280" cy="446320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8D18E50-5D57-43D5-A223-A7F37B55C97B}"/>
                </a:ext>
              </a:extLst>
            </p:cNvPr>
            <p:cNvSpPr/>
            <p:nvPr/>
          </p:nvSpPr>
          <p:spPr>
            <a:xfrm>
              <a:off x="4658360" y="2011680"/>
              <a:ext cx="3662680" cy="44602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$s0 = var, $t0 = sum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. . .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$s1, $zero, 10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beq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$s0, $s1, CASE10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slti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$s1, $s0, 10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bne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$s1, $zero, DEFAULT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	$s1, $zero, 11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beq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$s0, $s1, CASE11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	$s1, $zero, 12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beq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$s0, $s1, CASE12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j		DEFAULT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CASE10: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$t0, $zero, 100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j		EXIT</a:t>
              </a:r>
            </a:p>
            <a:p>
              <a:pPr algn="just"/>
              <a:endParaRPr lang="en-US" altLang="zh-CN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126553B-0994-4AB7-8B8D-ED9364F152BF}"/>
                </a:ext>
              </a:extLst>
            </p:cNvPr>
            <p:cNvSpPr txBox="1"/>
            <p:nvPr/>
          </p:nvSpPr>
          <p:spPr>
            <a:xfrm>
              <a:off x="10749280" y="6065056"/>
              <a:ext cx="12065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汇编代码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648939CF-4337-410E-B728-2352E6A573D0}"/>
                </a:ext>
              </a:extLst>
            </p:cNvPr>
            <p:cNvSpPr/>
            <p:nvPr/>
          </p:nvSpPr>
          <p:spPr>
            <a:xfrm>
              <a:off x="8321040" y="2014642"/>
              <a:ext cx="3657600" cy="44602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just"/>
              <a:endParaRPr lang="en-US" altLang="zh-CN" dirty="0">
                <a:solidFill>
                  <a:schemeClr val="tx1"/>
                </a:solidFill>
                <a:latin typeface="+mj-ea"/>
              </a:endParaRPr>
            </a:p>
            <a:p>
              <a:pPr algn="just"/>
              <a:endParaRPr lang="en-US" altLang="zh-CN" dirty="0">
                <a:solidFill>
                  <a:schemeClr val="tx1"/>
                </a:solidFill>
                <a:latin typeface="+mj-ea"/>
              </a:endParaRP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CASE11: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$t0, $zero, 200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j		EXIT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CASE12: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$t0, $zero, 350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j		EXIT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DEFAULT: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$t0, $zero, 500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EXIT: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. . .</a:t>
              </a:r>
            </a:p>
          </p:txBody>
        </p:sp>
      </p:grp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B0441D3-3808-4AF2-B06D-F1546BF20930}"/>
              </a:ext>
            </a:extLst>
          </p:cNvPr>
          <p:cNvCxnSpPr>
            <a:cxnSpLocks/>
          </p:cNvCxnSpPr>
          <p:nvPr/>
        </p:nvCxnSpPr>
        <p:spPr>
          <a:xfrm flipH="1">
            <a:off x="1324303" y="2667805"/>
            <a:ext cx="3410257" cy="29078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FAED411-A197-454B-9F3D-EE7AE541CA51}"/>
              </a:ext>
            </a:extLst>
          </p:cNvPr>
          <p:cNvCxnSpPr>
            <a:cxnSpLocks/>
            <a:stCxn id="14" idx="1"/>
          </p:cNvCxnSpPr>
          <p:nvPr/>
        </p:nvCxnSpPr>
        <p:spPr>
          <a:xfrm flipH="1">
            <a:off x="1374316" y="3276710"/>
            <a:ext cx="3360244" cy="1132835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0BB58E2-7572-45D3-AF99-0ACFFDA57951}"/>
              </a:ext>
            </a:extLst>
          </p:cNvPr>
          <p:cNvCxnSpPr>
            <a:cxnSpLocks/>
          </p:cNvCxnSpPr>
          <p:nvPr/>
        </p:nvCxnSpPr>
        <p:spPr>
          <a:xfrm flipV="1">
            <a:off x="7742008" y="1424460"/>
            <a:ext cx="1032989" cy="1683906"/>
          </a:xfrm>
          <a:prstGeom prst="straightConnector1">
            <a:avLst/>
          </a:prstGeom>
          <a:ln w="3810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AC907AC3-2BDB-4E55-A298-593ACE47274E}"/>
              </a:ext>
            </a:extLst>
          </p:cNvPr>
          <p:cNvSpPr txBox="1"/>
          <p:nvPr/>
        </p:nvSpPr>
        <p:spPr>
          <a:xfrm>
            <a:off x="8792868" y="1224385"/>
            <a:ext cx="1128898" cy="369332"/>
          </a:xfrm>
          <a:prstGeom prst="rect">
            <a:avLst/>
          </a:prstGeom>
          <a:solidFill>
            <a:srgbClr val="FE5E3C"/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 10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456BF273-C5AE-4C1A-B6C5-ED26A0CC6964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374318" y="3613632"/>
            <a:ext cx="3344477" cy="283188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AB643AC8-1D13-42C3-986E-29F4ABD5C3EE}"/>
              </a:ext>
            </a:extLst>
          </p:cNvPr>
          <p:cNvCxnSpPr>
            <a:cxnSpLocks/>
          </p:cNvCxnSpPr>
          <p:nvPr/>
        </p:nvCxnSpPr>
        <p:spPr>
          <a:xfrm flipH="1" flipV="1">
            <a:off x="1608083" y="4108633"/>
            <a:ext cx="3136987" cy="37253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BED3AE89-477F-4454-8E56-597EE2FAD6A3}"/>
              </a:ext>
            </a:extLst>
          </p:cNvPr>
          <p:cNvCxnSpPr>
            <a:cxnSpLocks/>
          </p:cNvCxnSpPr>
          <p:nvPr/>
        </p:nvCxnSpPr>
        <p:spPr>
          <a:xfrm>
            <a:off x="7548530" y="5029397"/>
            <a:ext cx="1084932" cy="723681"/>
          </a:xfrm>
          <a:prstGeom prst="straightConnector1">
            <a:avLst/>
          </a:prstGeom>
          <a:ln w="3810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1386425D-7D92-4D70-857C-50654103E854}"/>
              </a:ext>
            </a:extLst>
          </p:cNvPr>
          <p:cNvSpPr txBox="1"/>
          <p:nvPr/>
        </p:nvSpPr>
        <p:spPr>
          <a:xfrm>
            <a:off x="8633462" y="5538450"/>
            <a:ext cx="1128898" cy="369332"/>
          </a:xfrm>
          <a:prstGeom prst="rect">
            <a:avLst/>
          </a:prstGeom>
          <a:solidFill>
            <a:srgbClr val="FE5E3C"/>
          </a:solidFill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 12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539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8" grpId="0" animBg="1"/>
      <p:bldP spid="3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3595506" cy="691222"/>
            <a:chOff x="635244" y="278221"/>
            <a:chExt cx="3595506" cy="69122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61665"/>
              <a:ext cx="32242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switch/case statement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03326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switch/case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语句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1056904" y="2337596"/>
            <a:ext cx="10070275" cy="18221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其本质就是一连串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if/else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语句，可用于实现多路分支</a:t>
            </a: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但当需要判断的条件过多时，势必会影响程序的性能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52D4B42-ABC5-424F-BFF4-888C93397BB3}"/>
              </a:ext>
            </a:extLst>
          </p:cNvPr>
          <p:cNvSpPr txBox="1"/>
          <p:nvPr/>
        </p:nvSpPr>
        <p:spPr>
          <a:xfrm>
            <a:off x="2975377" y="1447540"/>
            <a:ext cx="6246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66FF"/>
                </a:solidFill>
              </a:rPr>
              <a:t>switch/case</a:t>
            </a:r>
            <a:r>
              <a:rPr lang="zh-CN" altLang="en-US" sz="2800" b="1" dirty="0">
                <a:solidFill>
                  <a:srgbClr val="0066FF"/>
                </a:solidFill>
              </a:rPr>
              <a:t>语句的本质和存在的问题</a:t>
            </a:r>
          </a:p>
        </p:txBody>
      </p:sp>
    </p:spTree>
    <p:extLst>
      <p:ext uri="{BB962C8B-B14F-4D97-AF65-F5344CB8AC3E}">
        <p14:creationId xmlns:p14="http://schemas.microsoft.com/office/powerpoint/2010/main" val="238959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3595506" cy="691222"/>
            <a:chOff x="635244" y="278221"/>
            <a:chExt cx="3595506" cy="69122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61665"/>
              <a:ext cx="32242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switch/case statement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03326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switch/case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语句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52D4B42-ABC5-424F-BFF4-888C93397BB3}"/>
              </a:ext>
            </a:extLst>
          </p:cNvPr>
          <p:cNvSpPr txBox="1"/>
          <p:nvPr/>
        </p:nvSpPr>
        <p:spPr>
          <a:xfrm>
            <a:off x="2357859" y="1281285"/>
            <a:ext cx="7474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66FF"/>
                </a:solidFill>
              </a:rPr>
              <a:t>基于“跳转表”的</a:t>
            </a:r>
            <a:r>
              <a:rPr lang="en-US" altLang="zh-CN" sz="2800" b="1" dirty="0">
                <a:solidFill>
                  <a:srgbClr val="0066FF"/>
                </a:solidFill>
              </a:rPr>
              <a:t>switch/case</a:t>
            </a:r>
            <a:r>
              <a:rPr lang="zh-CN" altLang="en-US" sz="2800" b="1" dirty="0">
                <a:solidFill>
                  <a:srgbClr val="0066FF"/>
                </a:solidFill>
              </a:rPr>
              <a:t>语句的机器级表示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7587712-B4CD-4E47-9905-AD2D61C02186}"/>
              </a:ext>
            </a:extLst>
          </p:cNvPr>
          <p:cNvGrpSpPr/>
          <p:nvPr/>
        </p:nvGrpSpPr>
        <p:grpSpPr>
          <a:xfrm>
            <a:off x="2505694" y="2011680"/>
            <a:ext cx="7374566" cy="4879298"/>
            <a:chOff x="1076960" y="2286000"/>
            <a:chExt cx="2956203" cy="440137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9413A23-48D3-4587-AC6A-22E5E02E26A7}"/>
                </a:ext>
              </a:extLst>
            </p:cNvPr>
            <p:cNvSpPr/>
            <p:nvPr/>
          </p:nvSpPr>
          <p:spPr>
            <a:xfrm>
              <a:off x="1076960" y="2286000"/>
              <a:ext cx="2875280" cy="40233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just">
                <a:lnSpc>
                  <a:spcPts val="32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. . </a:t>
              </a:r>
            </a:p>
            <a:p>
              <a:pPr algn="just">
                <a:lnSpc>
                  <a:spcPts val="32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switch(</a:t>
              </a:r>
              <a:r>
                <a:rPr lang="en-US" altLang="zh-CN" sz="24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var</a:t>
              </a: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 {</a:t>
              </a:r>
            </a:p>
            <a:p>
              <a:pPr algn="just">
                <a:lnSpc>
                  <a:spcPts val="32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case 10: sum = 100; break;</a:t>
              </a:r>
            </a:p>
            <a:p>
              <a:pPr algn="just">
                <a:lnSpc>
                  <a:spcPts val="32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case 11: sum = 200; break;</a:t>
              </a:r>
            </a:p>
            <a:p>
              <a:pPr algn="just">
                <a:lnSpc>
                  <a:spcPts val="32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case 12: sum = 350; break;</a:t>
              </a:r>
            </a:p>
            <a:p>
              <a:pPr algn="just">
                <a:lnSpc>
                  <a:spcPts val="32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case 13: sum = 500; break;</a:t>
              </a:r>
            </a:p>
            <a:p>
              <a:pPr algn="just">
                <a:lnSpc>
                  <a:spcPts val="32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case 14: sum = 650; break;</a:t>
              </a:r>
            </a:p>
            <a:p>
              <a:pPr algn="just">
                <a:lnSpc>
                  <a:spcPts val="32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default: sum = 1000;</a:t>
              </a:r>
            </a:p>
            <a:p>
              <a:pPr algn="just">
                <a:lnSpc>
                  <a:spcPts val="32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}</a:t>
              </a:r>
            </a:p>
            <a:p>
              <a:pPr algn="just">
                <a:lnSpc>
                  <a:spcPts val="3200"/>
                </a:lnSpc>
              </a:pPr>
              <a:r>
                <a: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. .</a:t>
              </a:r>
            </a:p>
            <a:p>
              <a:pPr algn="just">
                <a:lnSpc>
                  <a:spcPts val="4000"/>
                </a:lnSpc>
              </a:pPr>
              <a:endParaRPr lang="en-US" altLang="zh-CN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3514935-34CF-468D-9002-ABFE510FC521}"/>
                </a:ext>
              </a:extLst>
            </p:cNvPr>
            <p:cNvSpPr txBox="1"/>
            <p:nvPr/>
          </p:nvSpPr>
          <p:spPr>
            <a:xfrm>
              <a:off x="3396055" y="5826719"/>
              <a:ext cx="637108" cy="860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8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470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4430050" cy="718321"/>
            <a:chOff x="635244" y="278221"/>
            <a:chExt cx="4430050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88764"/>
              <a:ext cx="44300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Instruction Set Architecture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ISA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8337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指令集体系结构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A8944BC-7BA9-236D-7B8A-B112CB5EAD30}"/>
              </a:ext>
            </a:extLst>
          </p:cNvPr>
          <p:cNvGrpSpPr/>
          <p:nvPr/>
        </p:nvGrpSpPr>
        <p:grpSpPr>
          <a:xfrm>
            <a:off x="2581710" y="1888156"/>
            <a:ext cx="4155440" cy="3428394"/>
            <a:chOff x="802640" y="2042160"/>
            <a:chExt cx="4155440" cy="3428394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2CFF6FF-1405-1C5B-2E70-8746C1319527}"/>
                </a:ext>
              </a:extLst>
            </p:cNvPr>
            <p:cNvSpPr/>
            <p:nvPr/>
          </p:nvSpPr>
          <p:spPr>
            <a:xfrm>
              <a:off x="802640" y="2042160"/>
              <a:ext cx="3312160" cy="65268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应用软件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D5BB4D7-534B-E680-C1CF-F24C8572FF24}"/>
                </a:ext>
              </a:extLst>
            </p:cNvPr>
            <p:cNvSpPr/>
            <p:nvPr/>
          </p:nvSpPr>
          <p:spPr>
            <a:xfrm>
              <a:off x="802640" y="2694848"/>
              <a:ext cx="3312160" cy="65268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操作系统、编译器、虚拟机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7C1B16F-3A11-E4F6-7900-7A88E8DD1FA6}"/>
                </a:ext>
              </a:extLst>
            </p:cNvPr>
            <p:cNvSpPr/>
            <p:nvPr/>
          </p:nvSpPr>
          <p:spPr>
            <a:xfrm>
              <a:off x="802640" y="3429000"/>
              <a:ext cx="3312160" cy="652688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指令集体系结构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03428B7-FD4D-B992-A81C-061F7DD9A52D}"/>
                </a:ext>
              </a:extLst>
            </p:cNvPr>
            <p:cNvSpPr/>
            <p:nvPr/>
          </p:nvSpPr>
          <p:spPr>
            <a:xfrm>
              <a:off x="802640" y="4170680"/>
              <a:ext cx="3312160" cy="65268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微体系结构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58413C8-C27D-8A70-5ECB-66D5391D2F33}"/>
                </a:ext>
              </a:extLst>
            </p:cNvPr>
            <p:cNvSpPr/>
            <p:nvPr/>
          </p:nvSpPr>
          <p:spPr>
            <a:xfrm>
              <a:off x="802640" y="4817866"/>
              <a:ext cx="3312160" cy="65268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电路和器件</a:t>
              </a: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67DD581B-BB24-3F38-5573-EB417AB681EB}"/>
                </a:ext>
              </a:extLst>
            </p:cNvPr>
            <p:cNvCxnSpPr/>
            <p:nvPr/>
          </p:nvCxnSpPr>
          <p:spPr>
            <a:xfrm>
              <a:off x="4114800" y="3755344"/>
              <a:ext cx="843280" cy="0"/>
            </a:xfrm>
            <a:prstGeom prst="line">
              <a:avLst/>
            </a:prstGeom>
            <a:ln w="38100">
              <a:solidFill>
                <a:srgbClr val="0000F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6AE41D1-E653-C96D-CABD-09275DAF4C5C}"/>
                </a:ext>
              </a:extLst>
            </p:cNvPr>
            <p:cNvSpPr txBox="1"/>
            <p:nvPr/>
          </p:nvSpPr>
          <p:spPr>
            <a:xfrm>
              <a:off x="4267200" y="2072640"/>
              <a:ext cx="487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</a:t>
              </a:r>
              <a:endPara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件</a:t>
              </a:r>
              <a:endPara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7883E5F-014B-FE46-3182-E46D45CA81D3}"/>
                </a:ext>
              </a:extLst>
            </p:cNvPr>
            <p:cNvSpPr txBox="1"/>
            <p:nvPr/>
          </p:nvSpPr>
          <p:spPr>
            <a:xfrm>
              <a:off x="4267200" y="4216400"/>
              <a:ext cx="4876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</a:t>
              </a:r>
              <a:endPara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件</a:t>
              </a:r>
              <a:endPara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00FBE840-8A35-512F-FC4B-4827A78A23BC}"/>
              </a:ext>
            </a:extLst>
          </p:cNvPr>
          <p:cNvSpPr txBox="1"/>
          <p:nvPr/>
        </p:nvSpPr>
        <p:spPr>
          <a:xfrm>
            <a:off x="7019090" y="3045388"/>
            <a:ext cx="234950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软硬件的分界面“承上启下”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196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3595506" cy="691222"/>
            <a:chOff x="635244" y="278221"/>
            <a:chExt cx="3595506" cy="69122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61665"/>
              <a:ext cx="32242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switch/case statement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03326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switch/case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语句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52D4B42-ABC5-424F-BFF4-888C93397BB3}"/>
              </a:ext>
            </a:extLst>
          </p:cNvPr>
          <p:cNvSpPr txBox="1"/>
          <p:nvPr/>
        </p:nvSpPr>
        <p:spPr>
          <a:xfrm>
            <a:off x="2357859" y="1281285"/>
            <a:ext cx="7474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66FF"/>
                </a:solidFill>
              </a:rPr>
              <a:t>基于“跳转表”的</a:t>
            </a:r>
            <a:r>
              <a:rPr lang="en-US" altLang="zh-CN" sz="2800" b="1" dirty="0">
                <a:solidFill>
                  <a:srgbClr val="0066FF"/>
                </a:solidFill>
              </a:rPr>
              <a:t>switch/case</a:t>
            </a:r>
            <a:r>
              <a:rPr lang="zh-CN" altLang="en-US" sz="2800" b="1" dirty="0">
                <a:solidFill>
                  <a:srgbClr val="0066FF"/>
                </a:solidFill>
              </a:rPr>
              <a:t>语句的机器级表示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E2914ED-7D31-47A3-93CA-C86D1AAFB9BF}"/>
              </a:ext>
            </a:extLst>
          </p:cNvPr>
          <p:cNvSpPr/>
          <p:nvPr/>
        </p:nvSpPr>
        <p:spPr>
          <a:xfrm>
            <a:off x="746234" y="4362630"/>
            <a:ext cx="2870725" cy="38060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F42FE9-9AF9-414B-A58B-FF0390A3A971}"/>
              </a:ext>
            </a:extLst>
          </p:cNvPr>
          <p:cNvSpPr/>
          <p:nvPr/>
        </p:nvSpPr>
        <p:spPr>
          <a:xfrm>
            <a:off x="8087360" y="2538430"/>
            <a:ext cx="3266440" cy="164749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582935-96C1-4B8D-83B9-42566A60D4AE}"/>
              </a:ext>
            </a:extLst>
          </p:cNvPr>
          <p:cNvSpPr/>
          <p:nvPr/>
        </p:nvSpPr>
        <p:spPr>
          <a:xfrm>
            <a:off x="746234" y="2230516"/>
            <a:ext cx="2870725" cy="380604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FEA29A5-D701-4B98-80E8-222CE22F5E73}"/>
              </a:ext>
            </a:extLst>
          </p:cNvPr>
          <p:cNvSpPr/>
          <p:nvPr/>
        </p:nvSpPr>
        <p:spPr>
          <a:xfrm>
            <a:off x="746234" y="3214070"/>
            <a:ext cx="2901205" cy="89057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0D9996C-E488-4DF1-AA43-0636AD17A851}"/>
              </a:ext>
            </a:extLst>
          </p:cNvPr>
          <p:cNvGrpSpPr/>
          <p:nvPr/>
        </p:nvGrpSpPr>
        <p:grpSpPr>
          <a:xfrm>
            <a:off x="553720" y="1910080"/>
            <a:ext cx="10995660" cy="4704080"/>
            <a:chOff x="553720" y="1910080"/>
            <a:chExt cx="10995660" cy="446320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29DEB2C0-FA9A-40A5-BFDF-5A858D480E14}"/>
                </a:ext>
              </a:extLst>
            </p:cNvPr>
            <p:cNvSpPr/>
            <p:nvPr/>
          </p:nvSpPr>
          <p:spPr>
            <a:xfrm>
              <a:off x="553720" y="1910080"/>
              <a:ext cx="3662680" cy="44602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$s0 = var, $t0 = sum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addiu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   $s0, $s0, -10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sltiu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   $t0, $s0, 5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beq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   $t0, $zero, DEFAULT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sll	   $t0, $s0, 0x2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addiu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   $t1, $zero, LUT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addu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   $t0, $t1, $t0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lw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   $t0, 0($t0)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jr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   $t0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CASE10: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   $t0, $zero, 100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j	   EXIT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CASE11: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   $t0, $zero, 200</a:t>
              </a:r>
            </a:p>
            <a:p>
              <a:pPr algn="just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j	   EXIT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69CD6EC-94AA-4C64-AA5F-7AF43BD108BE}"/>
                </a:ext>
              </a:extLst>
            </p:cNvPr>
            <p:cNvSpPr txBox="1"/>
            <p:nvPr/>
          </p:nvSpPr>
          <p:spPr>
            <a:xfrm>
              <a:off x="10342880" y="5963456"/>
              <a:ext cx="1206500" cy="350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汇编代码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D6B017E-3B4D-4180-8140-F166E17EFF32}"/>
                </a:ext>
              </a:extLst>
            </p:cNvPr>
            <p:cNvSpPr/>
            <p:nvPr/>
          </p:nvSpPr>
          <p:spPr>
            <a:xfrm>
              <a:off x="4216400" y="1913042"/>
              <a:ext cx="3657600" cy="44602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CASE12: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   $t0, $zero, 350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j	   EXIT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CASE13: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   $t0, $zero, 500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j	   EXIT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CASE14: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   $t0, $zero, 650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j	   EXIT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DEFAULT: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   $t0, $zero, 1000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EXIT: 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. . .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.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. . .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199D034-4899-4441-9F80-D5FE04AB351F}"/>
                </a:ext>
              </a:extLst>
            </p:cNvPr>
            <p:cNvSpPr/>
            <p:nvPr/>
          </p:nvSpPr>
          <p:spPr>
            <a:xfrm>
              <a:off x="7879080" y="1910080"/>
              <a:ext cx="3657600" cy="446024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.align 4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LUT: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.word	   CASE10   #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索引为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.word	   CASE11   #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索引为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.word	   CASE12   #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索引为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.word	   CASE13   #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索引为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.word	   CASE14   #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索引为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  <a:p>
              <a:pPr algn="just"/>
              <a:endParaRPr lang="en-US" altLang="zh-CN" dirty="0">
                <a:solidFill>
                  <a:schemeClr val="tx1"/>
                </a:solidFill>
                <a:latin typeface="+mj-ea"/>
              </a:endParaRPr>
            </a:p>
          </p:txBody>
        </p:sp>
      </p:grp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FA1A72DF-EFE1-4816-ABC3-A921BF3FF61D}"/>
              </a:ext>
            </a:extLst>
          </p:cNvPr>
          <p:cNvCxnSpPr>
            <a:cxnSpLocks/>
          </p:cNvCxnSpPr>
          <p:nvPr/>
        </p:nvCxnSpPr>
        <p:spPr>
          <a:xfrm>
            <a:off x="3647438" y="3667760"/>
            <a:ext cx="443992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66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3595506" cy="691222"/>
            <a:chOff x="635244" y="278221"/>
            <a:chExt cx="3595506" cy="69122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61665"/>
              <a:ext cx="322423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switch/case statement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03326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switch/case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语句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1056904" y="1838833"/>
            <a:ext cx="10070275" cy="42227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通过跳转表，不用依次判断每个条件，显著提高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switch/case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语句的条件判断效率</a:t>
            </a: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但当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case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的条件值相差较大时，如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case10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case 100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case 1000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等，采用跳转查找表势必浪费大量存储空间。因此，编译器仍然生成逐个进行条件判断的代码形式，而不会采用构造跳转表的方式来进行分支转移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52D4B42-ABC5-424F-BFF4-888C93397BB3}"/>
              </a:ext>
            </a:extLst>
          </p:cNvPr>
          <p:cNvSpPr txBox="1"/>
          <p:nvPr/>
        </p:nvSpPr>
        <p:spPr>
          <a:xfrm>
            <a:off x="2250983" y="1138781"/>
            <a:ext cx="7700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66FF"/>
                </a:solidFill>
              </a:rPr>
              <a:t>基于“跳转表”的</a:t>
            </a:r>
            <a:r>
              <a:rPr lang="en-US" altLang="zh-CN" sz="2800" b="1" dirty="0">
                <a:solidFill>
                  <a:srgbClr val="0066FF"/>
                </a:solidFill>
              </a:rPr>
              <a:t>switch/case</a:t>
            </a:r>
            <a:r>
              <a:rPr lang="zh-CN" altLang="en-US" sz="2800" b="1" dirty="0">
                <a:solidFill>
                  <a:srgbClr val="0066FF"/>
                </a:solidFill>
              </a:rPr>
              <a:t>语句的机器级表示</a:t>
            </a:r>
          </a:p>
        </p:txBody>
      </p:sp>
    </p:spTree>
    <p:extLst>
      <p:ext uri="{BB962C8B-B14F-4D97-AF65-F5344CB8AC3E}">
        <p14:creationId xmlns:p14="http://schemas.microsoft.com/office/powerpoint/2010/main" val="124501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5" y="278225"/>
            <a:ext cx="3568619" cy="718321"/>
            <a:chOff x="635243" y="278221"/>
            <a:chExt cx="3568619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3" y="688764"/>
              <a:ext cx="35686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Branch Instruction Design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8337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分支指令的设计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1056904" y="1636954"/>
            <a:ext cx="10070275" cy="447898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分支指令中没有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blt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bge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等指令，为什么？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硬件实现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&lt;, ≥, …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比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=, ≠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慢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这类指令过于复杂，可能会延长时钟周期时间或增加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CPI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beq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bne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属于经常性事件，这是一种设计权衡</a:t>
            </a:r>
          </a:p>
        </p:txBody>
      </p:sp>
    </p:spTree>
    <p:extLst>
      <p:ext uri="{BB962C8B-B14F-4D97-AF65-F5344CB8AC3E}">
        <p14:creationId xmlns:p14="http://schemas.microsoft.com/office/powerpoint/2010/main" val="327047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选择结构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循环结构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函数调用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数组和指针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330AAE3-9586-2026-0DF6-C5EB7B278865}"/>
              </a:ext>
            </a:extLst>
          </p:cNvPr>
          <p:cNvGrpSpPr/>
          <p:nvPr/>
        </p:nvGrpSpPr>
        <p:grpSpPr>
          <a:xfrm>
            <a:off x="908365" y="278225"/>
            <a:ext cx="5449905" cy="830998"/>
            <a:chOff x="908363" y="278221"/>
            <a:chExt cx="5449905" cy="83099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E97D8F6-BEE4-F665-B6A8-6A8DF6A623DC}"/>
                </a:ext>
              </a:extLst>
            </p:cNvPr>
            <p:cNvSpPr/>
            <p:nvPr/>
          </p:nvSpPr>
          <p:spPr>
            <a:xfrm>
              <a:off x="908363" y="801441"/>
              <a:ext cx="5449905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High Level Language Expression in Machine Level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4D2586F-2E55-F91F-ED94-B30B63C04C18}"/>
                </a:ext>
              </a:extLst>
            </p:cNvPr>
            <p:cNvSpPr/>
            <p:nvPr/>
          </p:nvSpPr>
          <p:spPr>
            <a:xfrm>
              <a:off x="1197484" y="278221"/>
              <a:ext cx="3775393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/>
                <a:t>高级语言的机器级表示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9436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1692318" cy="730196"/>
            <a:chOff x="635244" y="278221"/>
            <a:chExt cx="1692318" cy="73019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700639"/>
              <a:ext cx="169231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Loop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循环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1056904" y="1268813"/>
            <a:ext cx="10070275" cy="3628044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语言可通过循环结构实现对一段代码的重复执行。</a:t>
            </a: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常用的循环语句包括三种：</a:t>
            </a:r>
          </a:p>
          <a:p>
            <a:pPr marL="914400" lvl="1" indent="-4572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while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914400" lvl="1" indent="-4572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do…while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914400" lvl="1" indent="-4572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语句</a:t>
            </a:r>
          </a:p>
        </p:txBody>
      </p:sp>
    </p:spTree>
    <p:extLst>
      <p:ext uri="{BB962C8B-B14F-4D97-AF65-F5344CB8AC3E}">
        <p14:creationId xmlns:p14="http://schemas.microsoft.com/office/powerpoint/2010/main" val="2632892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6" y="278225"/>
            <a:ext cx="2654219" cy="714972"/>
            <a:chOff x="611494" y="278221"/>
            <a:chExt cx="2654219" cy="71497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4" y="685415"/>
              <a:ext cx="2654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while statement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89757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while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语句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1056904" y="1565695"/>
            <a:ext cx="10070275" cy="12219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重复执行循环体中的语句，直到不满足条件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condition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为止。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其本质仍然是分支语句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9D34509-00B2-41AA-B406-E4864EEDF100}"/>
              </a:ext>
            </a:extLst>
          </p:cNvPr>
          <p:cNvSpPr txBox="1"/>
          <p:nvPr/>
        </p:nvSpPr>
        <p:spPr>
          <a:xfrm>
            <a:off x="3581398" y="3448737"/>
            <a:ext cx="5029200" cy="203132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while (</a:t>
            </a:r>
            <a:r>
              <a:rPr lang="en-US" altLang="zh-CN" sz="2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condition</a:t>
            </a: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{</a:t>
            </a:r>
          </a:p>
          <a:p>
            <a:pPr>
              <a:lnSpc>
                <a:spcPct val="150000"/>
              </a:lnSpc>
            </a:pP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800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loop_statement</a:t>
            </a:r>
            <a:endParaRPr lang="en-US" altLang="zh-CN" sz="28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}</a:t>
            </a:r>
          </a:p>
        </p:txBody>
      </p:sp>
    </p:spTree>
    <p:extLst>
      <p:ext uri="{BB962C8B-B14F-4D97-AF65-F5344CB8AC3E}">
        <p14:creationId xmlns:p14="http://schemas.microsoft.com/office/powerpoint/2010/main" val="200005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80F69CB-D70A-E67F-7506-1A3C97204E4D}"/>
              </a:ext>
            </a:extLst>
          </p:cNvPr>
          <p:cNvSpPr txBox="1"/>
          <p:nvPr/>
        </p:nvSpPr>
        <p:spPr>
          <a:xfrm>
            <a:off x="9251478" y="2205474"/>
            <a:ext cx="512286" cy="46152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99B2FB8-A871-51C4-1AD9-9DB3092D4C10}"/>
              </a:ext>
            </a:extLst>
          </p:cNvPr>
          <p:cNvSpPr txBox="1"/>
          <p:nvPr/>
        </p:nvSpPr>
        <p:spPr>
          <a:xfrm>
            <a:off x="3842073" y="2241565"/>
            <a:ext cx="512286" cy="46152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D9B644-4382-C9E6-4364-AA1472EAFBCC}"/>
              </a:ext>
            </a:extLst>
          </p:cNvPr>
          <p:cNvSpPr txBox="1"/>
          <p:nvPr/>
        </p:nvSpPr>
        <p:spPr>
          <a:xfrm>
            <a:off x="2582771" y="2245580"/>
            <a:ext cx="512286" cy="46152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8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6" y="278225"/>
            <a:ext cx="2654219" cy="714972"/>
            <a:chOff x="611494" y="278221"/>
            <a:chExt cx="2654219" cy="71497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4" y="685415"/>
              <a:ext cx="26542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while statement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89757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while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语句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3" name="Rectangle 3">
            <a:extLst>
              <a:ext uri="{FF2B5EF4-FFF2-40B4-BE49-F238E27FC236}">
                <a16:creationId xmlns:a16="http://schemas.microsoft.com/office/drawing/2014/main" id="{E50C677A-4901-4342-9FAC-9842DF2FA953}"/>
              </a:ext>
            </a:extLst>
          </p:cNvPr>
          <p:cNvSpPr txBox="1">
            <a:spLocks noChangeArrowheads="1"/>
          </p:cNvSpPr>
          <p:nvPr/>
        </p:nvSpPr>
        <p:spPr>
          <a:xfrm>
            <a:off x="1282537" y="1125538"/>
            <a:ext cx="9620108" cy="5111750"/>
          </a:xfrm>
          <a:prstGeom prst="rect">
            <a:avLst/>
          </a:prstGeom>
        </p:spPr>
        <p:txBody>
          <a:bodyPr/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50000"/>
              </a:spcBef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	while (save[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] == k)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+= 1;</a:t>
            </a:r>
          </a:p>
          <a:p>
            <a:pPr lvl="1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 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s3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k in 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s5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address of int type array </a:t>
            </a:r>
            <a:r>
              <a:rPr lang="en-US" altLang="zh-CN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save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 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s6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汇编代码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36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LOOP: sll  $t1, 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s3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2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add  $t1, $t1, 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s6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lw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$t0, 0($t1)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bne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$t0, 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s5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EXIT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addi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s3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s3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1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j    LOOP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EXIT: …</a:t>
            </a:r>
            <a:endParaRPr lang="en-AU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46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7" y="278225"/>
            <a:ext cx="2487964" cy="730196"/>
            <a:chOff x="611495" y="278221"/>
            <a:chExt cx="2487964" cy="73019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5" y="700639"/>
              <a:ext cx="24879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for statement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47091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for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语句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1056904" y="1268814"/>
            <a:ext cx="10070275" cy="362259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循环与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while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类似，重复执行循环体中的语句，直到不满足条件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condition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为止</a:t>
            </a: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不同之处在于，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for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循环增加了一个循环变量，用于表示循环执行的次数。每次循环开始时判断循环条件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condition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是否满足，如果满足则执行循环体中的语句，并在每次循环结束时通过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loop-operation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表达式更新循环变量。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E155BD0-9809-4442-B6B6-A480E72C4A07}"/>
              </a:ext>
            </a:extLst>
          </p:cNvPr>
          <p:cNvSpPr txBox="1"/>
          <p:nvPr/>
        </p:nvSpPr>
        <p:spPr>
          <a:xfrm>
            <a:off x="1636881" y="5110239"/>
            <a:ext cx="8910320" cy="130888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2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</a:t>
            </a:r>
            <a:r>
              <a:rPr lang="en-US" altLang="zh-CN" sz="2800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init</a:t>
            </a:r>
            <a:r>
              <a:rPr lang="en-US" altLang="zh-CN" sz="2800" i="1">
                <a:latin typeface="微软雅黑" panose="020B0503020204020204" pitchFamily="34" charset="-122"/>
                <a:ea typeface="微软雅黑" panose="020B0503020204020204" pitchFamily="34" charset="-122"/>
              </a:rPr>
              <a:t>-expression; </a:t>
            </a:r>
            <a:r>
              <a:rPr lang="en-US" altLang="zh-CN" sz="2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condition</a:t>
            </a: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; </a:t>
            </a:r>
            <a:r>
              <a:rPr lang="en-US" altLang="zh-CN" sz="2800" i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loop-operation</a:t>
            </a:r>
            <a:r>
              <a:rPr lang="en-US" altLang="zh-CN" sz="2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 </a:t>
            </a:r>
          </a:p>
          <a:p>
            <a:pPr>
              <a:lnSpc>
                <a:spcPct val="150000"/>
              </a:lnSpc>
            </a:pP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{</a:t>
            </a:r>
            <a:r>
              <a:rPr lang="en-US" altLang="zh-CN" sz="2800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loop_statement</a:t>
            </a: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5873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7" y="278225"/>
            <a:ext cx="2487964" cy="730196"/>
            <a:chOff x="611495" y="278221"/>
            <a:chExt cx="2487964" cy="73019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5" y="700639"/>
              <a:ext cx="248796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for statement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470915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for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语句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377DA8B9-B705-43BF-A788-BABA79AF4ACC}"/>
              </a:ext>
            </a:extLst>
          </p:cNvPr>
          <p:cNvSpPr/>
          <p:nvPr/>
        </p:nvSpPr>
        <p:spPr>
          <a:xfrm>
            <a:off x="4644110" y="4036239"/>
            <a:ext cx="2911364" cy="59347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EBB738A-9247-48DD-9FC4-588F8802CFBB}"/>
              </a:ext>
            </a:extLst>
          </p:cNvPr>
          <p:cNvSpPr/>
          <p:nvPr/>
        </p:nvSpPr>
        <p:spPr>
          <a:xfrm>
            <a:off x="4644110" y="3121839"/>
            <a:ext cx="2911365" cy="593478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3DD53A8-E73D-4CD9-9B24-E3C58F7556A2}"/>
              </a:ext>
            </a:extLst>
          </p:cNvPr>
          <p:cNvSpPr/>
          <p:nvPr/>
        </p:nvSpPr>
        <p:spPr>
          <a:xfrm>
            <a:off x="4644110" y="2217599"/>
            <a:ext cx="2911364" cy="59347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FA750F3-E93D-4ED0-AA98-5FFEA4CB8D0E}"/>
              </a:ext>
            </a:extLst>
          </p:cNvPr>
          <p:cNvGrpSpPr/>
          <p:nvPr/>
        </p:nvGrpSpPr>
        <p:grpSpPr>
          <a:xfrm>
            <a:off x="803628" y="1543529"/>
            <a:ext cx="3287288" cy="4338320"/>
            <a:chOff x="1076960" y="2286000"/>
            <a:chExt cx="3108960" cy="402336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34ED4792-003F-46B5-B74E-A4F804C95278}"/>
                </a:ext>
              </a:extLst>
            </p:cNvPr>
            <p:cNvSpPr/>
            <p:nvPr/>
          </p:nvSpPr>
          <p:spPr>
            <a:xfrm>
              <a:off x="1076960" y="2286000"/>
              <a:ext cx="3108960" cy="40233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just">
                <a:lnSpc>
                  <a:spcPts val="3200"/>
                </a:lnSpc>
              </a:pPr>
              <a:r>
                <a:rPr lang="nn-NO" altLang="zh-CN" sz="2000" dirty="0">
                  <a:solidFill>
                    <a:schemeClr val="tx1"/>
                  </a:solidFill>
                  <a:latin typeface="+mj-ea"/>
                  <a:ea typeface="+mj-ea"/>
                </a:rPr>
                <a:t>. . . </a:t>
              </a:r>
            </a:p>
            <a:p>
              <a:pPr algn="just">
                <a:lnSpc>
                  <a:spcPts val="3200"/>
                </a:lnSpc>
              </a:pPr>
              <a:r>
                <a:rPr lang="nn-NO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 sum = 0;</a:t>
              </a:r>
            </a:p>
            <a:p>
              <a:pPr algn="just">
                <a:lnSpc>
                  <a:spcPts val="3200"/>
                </a:lnSpc>
              </a:pPr>
              <a:r>
                <a:rPr lang="nn-NO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 i;</a:t>
              </a:r>
            </a:p>
            <a:p>
              <a:pPr algn="just">
                <a:lnSpc>
                  <a:spcPts val="3200"/>
                </a:lnSpc>
              </a:pPr>
              <a:r>
                <a:rPr lang="nn-NO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. .</a:t>
              </a:r>
            </a:p>
            <a:p>
              <a:pPr algn="just">
                <a:lnSpc>
                  <a:spcPts val="3200"/>
                </a:lnSpc>
              </a:pPr>
              <a:r>
                <a:rPr lang="nn-NO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 (i = 1; i&lt;= 100; i++) {</a:t>
              </a:r>
            </a:p>
            <a:p>
              <a:pPr algn="just">
                <a:lnSpc>
                  <a:spcPts val="3200"/>
                </a:lnSpc>
              </a:pPr>
              <a:r>
                <a:rPr lang="nn-NO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sum = sum +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nn-NO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;</a:t>
              </a:r>
            </a:p>
            <a:p>
              <a:pPr algn="just">
                <a:lnSpc>
                  <a:spcPts val="3200"/>
                </a:lnSpc>
              </a:pPr>
              <a:r>
                <a:rPr lang="nn-NO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}</a:t>
              </a:r>
            </a:p>
            <a:p>
              <a:pPr algn="just">
                <a:lnSpc>
                  <a:spcPts val="3200"/>
                </a:lnSpc>
              </a:pPr>
              <a:r>
                <a:rPr lang="nn-NO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. .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E3E475C-3CC2-4868-876B-66AD7856F652}"/>
                </a:ext>
              </a:extLst>
            </p:cNvPr>
            <p:cNvSpPr txBox="1"/>
            <p:nvPr/>
          </p:nvSpPr>
          <p:spPr>
            <a:xfrm>
              <a:off x="3230880" y="5923130"/>
              <a:ext cx="942340" cy="37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34F67D4-DA47-4CEA-BEBB-23843AE6E4E1}"/>
              </a:ext>
            </a:extLst>
          </p:cNvPr>
          <p:cNvGrpSpPr/>
          <p:nvPr/>
        </p:nvGrpSpPr>
        <p:grpSpPr>
          <a:xfrm>
            <a:off x="4563356" y="1543529"/>
            <a:ext cx="6832600" cy="4338320"/>
            <a:chOff x="4658360" y="2286000"/>
            <a:chExt cx="6832600" cy="402336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AE9E4A4-797A-4046-AB96-6B09EC73E25B}"/>
                </a:ext>
              </a:extLst>
            </p:cNvPr>
            <p:cNvSpPr/>
            <p:nvPr/>
          </p:nvSpPr>
          <p:spPr>
            <a:xfrm>
              <a:off x="4658360" y="2286000"/>
              <a:ext cx="6832600" cy="40233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#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假设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$s0 = sum, $s1 =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. . .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$s0, $zero, 0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$s1, $zero, 1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FOR: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slti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$t0, $s1, 101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beq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$t0, $zero, EXIT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nop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add	$s0, $s0, $s1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addi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	$s1, $s1, 1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j	FOR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nop</a:t>
              </a: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EXIT: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. . .</a:t>
              </a:r>
            </a:p>
            <a:p>
              <a:pPr algn="just"/>
              <a:endParaRPr lang="zh-CN" altLang="en-US" dirty="0">
                <a:latin typeface="+mj-ea"/>
                <a:ea typeface="+mj-ea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BCE4FA51-EF65-435A-9FA6-F828744CCF85}"/>
                </a:ext>
              </a:extLst>
            </p:cNvPr>
            <p:cNvSpPr txBox="1"/>
            <p:nvPr/>
          </p:nvSpPr>
          <p:spPr>
            <a:xfrm>
              <a:off x="10271760" y="5923130"/>
              <a:ext cx="1206500" cy="3710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汇编代码</a:t>
              </a:r>
            </a:p>
          </p:txBody>
        </p:sp>
      </p:grp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1BCFA9F-067A-46E2-B2FA-F1225C18E919}"/>
              </a:ext>
            </a:extLst>
          </p:cNvPr>
          <p:cNvCxnSpPr>
            <a:cxnSpLocks/>
          </p:cNvCxnSpPr>
          <p:nvPr/>
        </p:nvCxnSpPr>
        <p:spPr>
          <a:xfrm flipH="1">
            <a:off x="2424676" y="2499969"/>
            <a:ext cx="2214882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E6B62E10-6972-40E4-B6BF-6BF231F04291}"/>
              </a:ext>
            </a:extLst>
          </p:cNvPr>
          <p:cNvCxnSpPr>
            <a:cxnSpLocks/>
          </p:cNvCxnSpPr>
          <p:nvPr/>
        </p:nvCxnSpPr>
        <p:spPr>
          <a:xfrm flipH="1">
            <a:off x="2973316" y="3455009"/>
            <a:ext cx="167079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6835083B-4A43-4597-AD76-EDCFAFC20484}"/>
              </a:ext>
            </a:extLst>
          </p:cNvPr>
          <p:cNvCxnSpPr>
            <a:cxnSpLocks/>
          </p:cNvCxnSpPr>
          <p:nvPr/>
        </p:nvCxnSpPr>
        <p:spPr>
          <a:xfrm flipH="1" flipV="1">
            <a:off x="2973316" y="4114009"/>
            <a:ext cx="1666242" cy="22492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1009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选择结构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循环结构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函数调用</a:t>
            </a:r>
            <a:endParaRPr lang="en-US" altLang="zh-CN" sz="3200" dirty="0"/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数组和指针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AE9E9B3-4338-64C7-D47F-B1834D15FABD}"/>
              </a:ext>
            </a:extLst>
          </p:cNvPr>
          <p:cNvGrpSpPr/>
          <p:nvPr/>
        </p:nvGrpSpPr>
        <p:grpSpPr>
          <a:xfrm>
            <a:off x="908365" y="278225"/>
            <a:ext cx="5449905" cy="830998"/>
            <a:chOff x="908363" y="278221"/>
            <a:chExt cx="5449905" cy="83099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171D7BF8-0AE4-6658-8F66-7C733796F6E9}"/>
                </a:ext>
              </a:extLst>
            </p:cNvPr>
            <p:cNvSpPr/>
            <p:nvPr/>
          </p:nvSpPr>
          <p:spPr>
            <a:xfrm>
              <a:off x="908363" y="801441"/>
              <a:ext cx="5449905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High Level Language Expression in Machine Level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BA8ABE8-07CC-2CC7-16FA-B46E6F3B2D07}"/>
                </a:ext>
              </a:extLst>
            </p:cNvPr>
            <p:cNvSpPr/>
            <p:nvPr/>
          </p:nvSpPr>
          <p:spPr>
            <a:xfrm>
              <a:off x="1197484" y="278221"/>
              <a:ext cx="3775393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/>
                <a:t>高级语言的机器级表示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7980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4430050" cy="718321"/>
            <a:chOff x="635244" y="278221"/>
            <a:chExt cx="4430050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88764"/>
              <a:ext cx="44300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Instruction Set Architecture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ISA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8337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指令集体系结构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D45F7DA-B4EA-727C-F9BC-BBC29DC38E7C}"/>
              </a:ext>
            </a:extLst>
          </p:cNvPr>
          <p:cNvSpPr/>
          <p:nvPr/>
        </p:nvSpPr>
        <p:spPr>
          <a:xfrm>
            <a:off x="1056904" y="1268813"/>
            <a:ext cx="10070275" cy="487825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指令集体系结构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，也称指令系统），是对处理器硬件细节的抽象描述，即设计规范（</a:t>
            </a:r>
            <a:r>
              <a:rPr lang="zh-CN" altLang="en-US" sz="2400" b="1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大白话：用户手册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），定义了处理器能够做什么，也是系统级程序员所能看到的处理器的属性。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不仅仅定义了指令及其编码，还包括：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基本数据类型</a:t>
            </a:r>
          </a:p>
          <a:p>
            <a:pPr marL="800100" lvl="1" indent="-342900" algn="just"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</a:t>
            </a:r>
          </a:p>
          <a:p>
            <a:pPr marL="800100" lvl="1" indent="-342900" algn="just"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寻址模式</a:t>
            </a:r>
          </a:p>
          <a:p>
            <a:pPr marL="800100" lvl="1" indent="-342900" algn="just"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存储管理机制</a:t>
            </a:r>
          </a:p>
          <a:p>
            <a:pPr marL="800100" lvl="1" indent="-342900" algn="just"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异常和中断处理</a:t>
            </a:r>
          </a:p>
          <a:p>
            <a:pPr marL="800100" lvl="1" indent="-342900" algn="just"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运行时环境和运行级别控制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9204ED61-AED4-3B1F-5054-F1D755987FA5}"/>
              </a:ext>
            </a:extLst>
          </p:cNvPr>
          <p:cNvGrpSpPr/>
          <p:nvPr/>
        </p:nvGrpSpPr>
        <p:grpSpPr>
          <a:xfrm>
            <a:off x="6092041" y="3687280"/>
            <a:ext cx="4067809" cy="2304000"/>
            <a:chOff x="4846320" y="4168544"/>
            <a:chExt cx="4067809" cy="2304000"/>
          </a:xfrm>
        </p:grpSpPr>
        <p:sp>
          <p:nvSpPr>
            <p:cNvPr id="11" name="右大括号 10">
              <a:extLst>
                <a:ext uri="{FF2B5EF4-FFF2-40B4-BE49-F238E27FC236}">
                  <a16:creationId xmlns:a16="http://schemas.microsoft.com/office/drawing/2014/main" id="{E292E49B-C983-0DAB-9CAF-E403A14431B7}"/>
                </a:ext>
              </a:extLst>
            </p:cNvPr>
            <p:cNvSpPr/>
            <p:nvPr/>
          </p:nvSpPr>
          <p:spPr>
            <a:xfrm>
              <a:off x="4846320" y="4168544"/>
              <a:ext cx="182880" cy="2304000"/>
            </a:xfrm>
            <a:prstGeom prst="rightBrace">
              <a:avLst/>
            </a:prstGeom>
            <a:ln w="38100"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A633778-1D68-9588-D7FE-054696818489}"/>
                </a:ext>
              </a:extLst>
            </p:cNvPr>
            <p:cNvSpPr txBox="1"/>
            <p:nvPr/>
          </p:nvSpPr>
          <p:spPr>
            <a:xfrm>
              <a:off x="5280660" y="4774191"/>
              <a:ext cx="3633469" cy="9612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硬件的功能是通过</a:t>
              </a:r>
              <a:r>
                <a:rPr lang="en-US" altLang="zh-CN" sz="20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ISA</a:t>
              </a:r>
              <a:r>
                <a:rPr lang="zh-CN" altLang="en-US" sz="20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提供出来</a:t>
              </a:r>
              <a:endPara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软件按</a:t>
              </a:r>
              <a:r>
                <a:rPr lang="en-US" altLang="zh-CN" sz="20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ISA</a:t>
              </a:r>
              <a:r>
                <a:rPr lang="zh-CN" altLang="en-US" sz="2000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规定使用硬件</a:t>
              </a:r>
              <a:endParaRPr lang="en-US" altLang="zh-CN" sz="20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246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6" y="278225"/>
            <a:ext cx="3342987" cy="742071"/>
            <a:chOff x="611494" y="278221"/>
            <a:chExt cx="3342987" cy="74207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4" y="712514"/>
              <a:ext cx="334298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Function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Procedure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4552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函数（过程）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1056904" y="1565695"/>
            <a:ext cx="10070275" cy="12219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为了是增加程序的复用性和可读性，通常把程序划分为若干模块，每个模块完成一项特定任务，称为</a:t>
            </a:r>
            <a:r>
              <a:rPr lang="zh-CN" altLang="en-US" sz="26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函数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，也称为</a:t>
            </a:r>
            <a:r>
              <a:rPr lang="zh-CN" altLang="en-US" sz="26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过程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167700-7EA7-4305-A746-8DBFF59ECBC7}"/>
              </a:ext>
            </a:extLst>
          </p:cNvPr>
          <p:cNvSpPr txBox="1"/>
          <p:nvPr/>
        </p:nvSpPr>
        <p:spPr>
          <a:xfrm>
            <a:off x="1838960" y="3556000"/>
            <a:ext cx="8544560" cy="2677656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i="1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return_type</a:t>
            </a:r>
            <a:r>
              <a:rPr lang="en-US" altLang="zh-CN" sz="2800" i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i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function_name</a:t>
            </a: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</a:t>
            </a:r>
            <a:r>
              <a:rPr lang="en-US" altLang="zh-CN" sz="2800" i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parameter list </a:t>
            </a: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pPr>
              <a:lnSpc>
                <a:spcPct val="150000"/>
              </a:lnSpc>
            </a:pP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2800" i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body of the function</a:t>
            </a:r>
          </a:p>
          <a:p>
            <a:pPr>
              <a:lnSpc>
                <a:spcPct val="150000"/>
              </a:lnSpc>
            </a:pPr>
            <a:r>
              <a:rPr lang="en-US" altLang="zh-CN" sz="28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9134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47121" y="278225"/>
            <a:ext cx="3200483" cy="718321"/>
            <a:chOff x="647119" y="278221"/>
            <a:chExt cx="3200483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47119" y="688764"/>
              <a:ext cx="32004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Category of Procedure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函数的分类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1056904" y="1268812"/>
            <a:ext cx="10070275" cy="426892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按照是否还调用其它函数，可分为：</a:t>
            </a:r>
          </a:p>
          <a:p>
            <a:pPr marL="914400" lvl="1" indent="-4572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非叶函数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914400" lvl="1" indent="-4572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叶函数</a:t>
            </a: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endParaRPr lang="zh-CN" altLang="en-US" sz="2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按照调用关系（例如函数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调用函数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），可分为：</a:t>
            </a:r>
          </a:p>
          <a:p>
            <a:pPr marL="914400" lvl="1" indent="-4572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调用函数（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caller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），也就是函数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</a:p>
          <a:p>
            <a:pPr marL="914400" lvl="1" indent="-4572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被调用函数（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callee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），也就是函数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4431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6" y="278225"/>
            <a:ext cx="1941699" cy="706447"/>
            <a:chOff x="611494" y="278221"/>
            <a:chExt cx="1941699" cy="70644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4" y="676890"/>
              <a:ext cx="194169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Scene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94154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现场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1056904" y="1268812"/>
            <a:ext cx="10070275" cy="518686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被调函数在执行过程中，不能破坏调用函数的处理器状态，即通用寄存器的值。</a:t>
            </a: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通用寄存器中的值称为现场。</a:t>
            </a: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如果被调函数的执行会破坏调用函数的现场，则需要将相应通用寄存器的值保存到存储器中，称为</a:t>
            </a: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现场保护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；在返回时，需要重新从存储器将现场值取回通用寄存器，称为</a:t>
            </a: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现场恢复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zh-CN" altLang="en-US" sz="28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8F8636-6DDF-4A09-9A8E-41AFB1F5DACE}"/>
              </a:ext>
            </a:extLst>
          </p:cNvPr>
          <p:cNvSpPr txBox="1"/>
          <p:nvPr/>
        </p:nvSpPr>
        <p:spPr>
          <a:xfrm>
            <a:off x="6648464" y="2318723"/>
            <a:ext cx="431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为什么需要保护现场？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87B1549-B850-43DD-8A30-A0F8C18CE88E}"/>
              </a:ext>
            </a:extLst>
          </p:cNvPr>
          <p:cNvGrpSpPr/>
          <p:nvPr/>
        </p:nvGrpSpPr>
        <p:grpSpPr>
          <a:xfrm>
            <a:off x="6648463" y="2811483"/>
            <a:ext cx="4317999" cy="830997"/>
            <a:chOff x="6410960" y="3429000"/>
            <a:chExt cx="3586480" cy="83099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141883E-4C28-431D-ADAA-9994DBCA6B79}"/>
                </a:ext>
              </a:extLst>
            </p:cNvPr>
            <p:cNvSpPr/>
            <p:nvPr/>
          </p:nvSpPr>
          <p:spPr>
            <a:xfrm>
              <a:off x="6410960" y="3429000"/>
              <a:ext cx="3464560" cy="40011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4905EA4-C9EA-4AB9-AADB-36FE55D540B3}"/>
                </a:ext>
              </a:extLst>
            </p:cNvPr>
            <p:cNvSpPr txBox="1"/>
            <p:nvPr/>
          </p:nvSpPr>
          <p:spPr>
            <a:xfrm>
              <a:off x="6410960" y="3429000"/>
              <a:ext cx="35864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所有函数共享一套通用寄存器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236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6" y="278225"/>
            <a:ext cx="3041278" cy="706448"/>
            <a:chOff x="611494" y="278221"/>
            <a:chExt cx="3041278" cy="70644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4" y="676890"/>
              <a:ext cx="3041278" cy="3077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Procedure Calling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4552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函数调用流程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688772" y="1268812"/>
            <a:ext cx="10818421" cy="450520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调用函数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准备入口参数，并将其放在被调函数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可访问到的地方；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函数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将返回地址存放在特定地方（例如寄存器），然后转移到函数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；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函数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为函数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的现场和自己的局部变量分配存储空间（保护现场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分配空间）；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执行函数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的函数体；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函数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恢复函数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的现场，并销毁所有分配的存储空间；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取出返回地址，转移到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继续执行</a:t>
            </a:r>
            <a:endParaRPr lang="zh-CN" altLang="en-US" sz="24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488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717187" cy="706447"/>
            <a:chOff x="611493" y="278221"/>
            <a:chExt cx="4717187" cy="70644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676890"/>
              <a:ext cx="461364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Procedure Call Instructions in MIPS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13119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MIPS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中函数调用的指令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1056904" y="1268812"/>
            <a:ext cx="10070275" cy="519770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JAL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指令进行函数调用，即把对程序的控制权从调用函数转移给被调函数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返回地址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保存到</a:t>
            </a:r>
            <a:r>
              <a:rPr lang="en-US" altLang="zh-CN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$ra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寄存器（</a:t>
            </a:r>
            <a:r>
              <a:rPr lang="en-US" altLang="zh-CN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31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号寄存器）</a:t>
            </a:r>
            <a:endParaRPr lang="en-US" altLang="zh-CN" sz="24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程序计数器</a:t>
            </a:r>
            <a:r>
              <a:rPr lang="en-US" altLang="zh-CN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的值设置为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被调函数的入口地址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使用</a:t>
            </a:r>
            <a:r>
              <a:rPr lang="en-US" altLang="zh-CN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指令完成函数返回，从而将控制权从被调函数转移给调用函数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从</a:t>
            </a:r>
            <a:r>
              <a:rPr lang="en-US" altLang="zh-CN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$ra</a:t>
            </a: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中取出返回地址，并送入程序计数器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PC</a:t>
            </a:r>
            <a:endParaRPr lang="zh-CN" altLang="en-US" sz="24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419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6" y="278225"/>
            <a:ext cx="4717186" cy="718321"/>
            <a:chOff x="611494" y="278221"/>
            <a:chExt cx="4717186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4" y="688764"/>
              <a:ext cx="352111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Register Usage in MIPS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13119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MIPS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中寄存器使用约定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641269" y="1268812"/>
            <a:ext cx="10913423" cy="529003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如果入口参数的个数不多于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个，则使用通用寄存器</a:t>
            </a:r>
            <a:r>
              <a:rPr lang="en-US" altLang="zh-CN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</a:t>
            </a:r>
            <a:r>
              <a:rPr lang="en-US" altLang="zh-CN" sz="28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a0</a:t>
            </a:r>
            <a:r>
              <a:rPr lang="en-US" altLang="zh-CN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~ $</a:t>
            </a:r>
            <a:r>
              <a:rPr lang="en-US" altLang="zh-CN" sz="28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从左向右传递参数列表中的参数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如果入口参数的个数大于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，则头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个参数仍然保存在寄存器</a:t>
            </a:r>
            <a:r>
              <a:rPr lang="en-US" altLang="zh-CN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</a:t>
            </a:r>
            <a:r>
              <a:rPr lang="en-US" altLang="zh-CN" sz="28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a0</a:t>
            </a:r>
            <a:r>
              <a:rPr lang="en-US" altLang="zh-CN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~ $</a:t>
            </a:r>
            <a:r>
              <a:rPr lang="en-US" altLang="zh-CN" sz="28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中，其它多余的参数存入</a:t>
            </a:r>
            <a:r>
              <a:rPr lang="zh-CN" altLang="en-US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存储器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函数调用的返回结果保存在通用寄存器</a:t>
            </a:r>
            <a:r>
              <a:rPr lang="en-US" altLang="zh-CN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</a:t>
            </a:r>
            <a:r>
              <a:rPr lang="en-US" altLang="zh-CN" sz="28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</a:t>
            </a:r>
            <a:r>
              <a:rPr lang="en-US" altLang="zh-CN" sz="2800" b="1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v1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中：</a:t>
            </a: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若返回值的位宽低于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位，则使用寄存器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保存返回结果</a:t>
            </a:r>
          </a:p>
          <a:p>
            <a:pPr marL="800100" lvl="1" indent="-342900"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若返回值为双精度浮点型数据（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位），则使用寄存器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进行保存</a:t>
            </a:r>
          </a:p>
        </p:txBody>
      </p:sp>
    </p:spTree>
    <p:extLst>
      <p:ext uri="{BB962C8B-B14F-4D97-AF65-F5344CB8AC3E}">
        <p14:creationId xmlns:p14="http://schemas.microsoft.com/office/powerpoint/2010/main" val="1984344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6" y="278225"/>
            <a:ext cx="4717186" cy="718321"/>
            <a:chOff x="611494" y="278221"/>
            <a:chExt cx="4717186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4" y="688764"/>
              <a:ext cx="352111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Register Usage in MIPS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13119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MIPS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中寄存器使用约定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641269" y="1494443"/>
            <a:ext cx="10913423" cy="335104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对于现场保护，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MIPS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规定由</a:t>
            </a: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调用函数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被调函数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共同协作完成</a:t>
            </a: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如果寄存器的值由调用函数保存到存储器中，则称之为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调用函数保存寄存器（</a:t>
            </a:r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caller-save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如果寄存器的值由被调用函数保存到存储器中，则称之为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被调函数保存寄存器（</a:t>
            </a:r>
            <a:r>
              <a:rPr lang="en-US" altLang="zh-CN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callee-save</a:t>
            </a:r>
            <a:r>
              <a:rPr lang="zh-CN" altLang="en-US" sz="2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08411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6" y="278225"/>
            <a:ext cx="4717186" cy="718321"/>
            <a:chOff x="611494" y="278221"/>
            <a:chExt cx="4717186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4" y="688764"/>
              <a:ext cx="352111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Register Usage in MIPS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13119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MIPS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中寄存器使用约定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641269" y="1494443"/>
            <a:ext cx="10913423" cy="412504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对于</a:t>
            </a:r>
            <a:r>
              <a:rPr lang="zh-CN" altLang="en-US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调用函数保存寄存器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被调函数可以直接使用它们，而不用将它们的值保存到存储器中。也就是说，如果调用函数在从被调函数返回后还要使用这些寄存器的话，需要在转移到被调函数前先保存它们的值，并在返回后先恢复它们的值再使用。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对于</a:t>
            </a:r>
            <a:r>
              <a:rPr lang="zh-CN" altLang="en-US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被调函数保存寄存器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，被调函数需要先将它们的值保存到存储器中再使用，并在返回调用函数之前先恢复这些寄存器的值。</a:t>
            </a:r>
          </a:p>
        </p:txBody>
      </p:sp>
    </p:spTree>
    <p:extLst>
      <p:ext uri="{BB962C8B-B14F-4D97-AF65-F5344CB8AC3E}">
        <p14:creationId xmlns:p14="http://schemas.microsoft.com/office/powerpoint/2010/main" val="1140013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6" y="278225"/>
            <a:ext cx="4717186" cy="718321"/>
            <a:chOff x="611494" y="278221"/>
            <a:chExt cx="4717186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4" y="688764"/>
              <a:ext cx="352111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Register Usage in MIPS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131196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MIPS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中寄存器使用约定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0A4660B-E331-4D08-8A5B-86EB9A2C50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097072"/>
              </p:ext>
            </p:extLst>
          </p:nvPr>
        </p:nvGraphicFramePr>
        <p:xfrm>
          <a:off x="1066800" y="1500416"/>
          <a:ext cx="10058400" cy="30751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648027841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1391044027"/>
                    </a:ext>
                  </a:extLst>
                </a:gridCol>
              </a:tblGrid>
              <a:tr h="7687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调用函数保存寄存器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被调函数保存寄存器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5853966"/>
                  </a:ext>
                </a:extLst>
              </a:tr>
              <a:tr h="7687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$t0 ~ $t9</a:t>
                      </a: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$8 ~ $15, $24, $25</a:t>
                      </a: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$s0 ~ $s7</a:t>
                      </a: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$16 ~ $23</a:t>
                      </a: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0980944"/>
                  </a:ext>
                </a:extLst>
              </a:tr>
              <a:tr h="7687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$a0 ~ $a3</a:t>
                      </a: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$4 ~ $7</a:t>
                      </a: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r>
                        <a:rPr lang="en-US" sz="24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ra</a:t>
                      </a: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$31</a:t>
                      </a: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9207650"/>
                  </a:ext>
                </a:extLst>
              </a:tr>
              <a:tr h="7687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$v0 ~ $v1</a:t>
                      </a: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$2 ~ $3</a:t>
                      </a:r>
                      <a:r>
                        <a:rPr lang="zh-CN" sz="2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zh-CN" sz="24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r>
                        <a:rPr lang="en-US" sz="24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</a:t>
                      </a: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en-US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</a:t>
                      </a:r>
                      <a:r>
                        <a:rPr lang="en-US" sz="2400" kern="1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fp</a:t>
                      </a:r>
                      <a:r>
                        <a:rPr lang="en-US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/$s8</a:t>
                      </a: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$29, $30</a:t>
                      </a:r>
                      <a:r>
                        <a:rPr lang="zh-CN" sz="2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r>
                        <a:rPr lang="en-US" sz="2400" kern="100" baseline="300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</a:t>
                      </a:r>
                      <a:endParaRPr lang="zh-CN" sz="2400" kern="100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4664022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B4459EFE-FC6D-4C22-AC30-122D24917A6D}"/>
              </a:ext>
            </a:extLst>
          </p:cNvPr>
          <p:cNvSpPr txBox="1"/>
          <p:nvPr/>
        </p:nvSpPr>
        <p:spPr>
          <a:xfrm>
            <a:off x="1026919" y="4778762"/>
            <a:ext cx="6692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+mj-ea"/>
                <a:ea typeface="+mj-ea"/>
              </a:rPr>
              <a:t>*</a:t>
            </a:r>
            <a:r>
              <a:rPr lang="zh-CN" altLang="en-US" dirty="0">
                <a:latin typeface="+mj-ea"/>
                <a:ea typeface="+mj-ea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$s8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都可表示寄存器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$30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，在后文中统一使用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$s8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165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3841751" cy="718321"/>
            <a:chOff x="611493" y="278221"/>
            <a:chExt cx="3841751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688764"/>
              <a:ext cx="38417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Stack of Procedure Calling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31997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调用栈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641269" y="1280686"/>
            <a:ext cx="10913423" cy="515609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每调用一次函数，就会在栈中为其分配存储空间以保存相关信息</a:t>
            </a: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入口参数（多于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个）、需要保护的现场、非静态局部变量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存放某个程序正在运行的所有函数的信息的栈被称为</a:t>
            </a: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调用栈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每个函数所对应的栈被称为</a:t>
            </a: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栈帧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stack frame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MIPS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中，寄存器</a:t>
            </a:r>
            <a:r>
              <a:rPr lang="en-US" altLang="zh-CN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</a:t>
            </a:r>
            <a:r>
              <a:rPr lang="en-US" altLang="zh-CN" sz="280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$29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）为</a:t>
            </a: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栈指针寄存器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，指向当前栈中的最低可寻址单元，称为</a:t>
            </a: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栈顶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。寄存器</a:t>
            </a:r>
            <a:r>
              <a:rPr lang="en-US" altLang="zh-CN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</a:t>
            </a:r>
            <a:r>
              <a:rPr lang="en-US" altLang="zh-CN" sz="280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fp</a:t>
            </a:r>
            <a:r>
              <a:rPr lang="en-US" altLang="zh-CN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/$</a:t>
            </a:r>
            <a:r>
              <a:rPr lang="en-US" altLang="zh-CN" sz="280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s8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$30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）为</a:t>
            </a: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帧指针寄存器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，指向</a:t>
            </a: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栈底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（由编译器决定其操作方式）。</a:t>
            </a:r>
            <a:endParaRPr lang="zh-CN" altLang="en-US" sz="28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9567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4430050" cy="718321"/>
            <a:chOff x="635244" y="278221"/>
            <a:chExt cx="4430050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88764"/>
              <a:ext cx="44300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Instruction Set Architecture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ISA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8337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指令集体系结构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D45F7DA-B4EA-727C-F9BC-BBC29DC38E7C}"/>
              </a:ext>
            </a:extLst>
          </p:cNvPr>
          <p:cNvSpPr/>
          <p:nvPr/>
        </p:nvSpPr>
        <p:spPr>
          <a:xfrm>
            <a:off x="1056904" y="1268813"/>
            <a:ext cx="10070275" cy="458215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指令集体系结构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的基本设计原则：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2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兼容性：对软件的包容性，长时间保持不变（向前兼容），如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ARM</a:t>
            </a:r>
          </a:p>
          <a:p>
            <a:pPr marL="800100" lvl="1" indent="-342900" algn="just">
              <a:lnSpc>
                <a:spcPct val="2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通用性：对软件的易用性，编译器和程序员觉得好用</a:t>
            </a:r>
          </a:p>
          <a:p>
            <a:pPr marL="800100" lvl="1" indent="-342900" algn="just">
              <a:lnSpc>
                <a:spcPct val="2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高效性：对硬件的易用性，便于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CPU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设计优化和不同性能的实现</a:t>
            </a:r>
          </a:p>
          <a:p>
            <a:pPr marL="800100" lvl="1" indent="-342900" algn="just">
              <a:lnSpc>
                <a:spcPct val="2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安全性：对软硬件安全的支持，如提供保护模式（用户态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内核态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15698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3841751" cy="718321"/>
            <a:chOff x="611493" y="278221"/>
            <a:chExt cx="3841751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688764"/>
              <a:ext cx="384175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Stack of Procedure Calling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31997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调用栈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左大括号 6">
            <a:extLst>
              <a:ext uri="{FF2B5EF4-FFF2-40B4-BE49-F238E27FC236}">
                <a16:creationId xmlns:a16="http://schemas.microsoft.com/office/drawing/2014/main" id="{BB873425-E426-41B4-8301-AC2BE2FB3F20}"/>
              </a:ext>
            </a:extLst>
          </p:cNvPr>
          <p:cNvSpPr/>
          <p:nvPr/>
        </p:nvSpPr>
        <p:spPr>
          <a:xfrm>
            <a:off x="3149600" y="2879769"/>
            <a:ext cx="81280" cy="282448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35669D5F-5DAA-47B5-B10C-9EAB6DED4915}"/>
              </a:ext>
            </a:extLst>
          </p:cNvPr>
          <p:cNvSpPr/>
          <p:nvPr/>
        </p:nvSpPr>
        <p:spPr>
          <a:xfrm>
            <a:off x="883920" y="1650409"/>
            <a:ext cx="81280" cy="116840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BE047D0-604E-4F46-BFDD-0220AC916330}"/>
              </a:ext>
            </a:extLst>
          </p:cNvPr>
          <p:cNvSpPr/>
          <p:nvPr/>
        </p:nvSpPr>
        <p:spPr>
          <a:xfrm>
            <a:off x="513280" y="2141290"/>
            <a:ext cx="180000" cy="180000"/>
          </a:xfrm>
          <a:prstGeom prst="ellipse">
            <a:avLst/>
          </a:prstGeom>
          <a:solidFill>
            <a:srgbClr val="00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+mj-ea"/>
                <a:ea typeface="+mj-ea"/>
              </a:rPr>
              <a:t>1</a:t>
            </a:r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3268B67-3164-4FE7-B631-5A002A515068}"/>
              </a:ext>
            </a:extLst>
          </p:cNvPr>
          <p:cNvSpPr/>
          <p:nvPr/>
        </p:nvSpPr>
        <p:spPr>
          <a:xfrm>
            <a:off x="193040" y="2910249"/>
            <a:ext cx="782320" cy="133729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443340E-5D8D-4E4F-8B1B-912073B9937F}"/>
              </a:ext>
            </a:extLst>
          </p:cNvPr>
          <p:cNvSpPr/>
          <p:nvPr/>
        </p:nvSpPr>
        <p:spPr>
          <a:xfrm>
            <a:off x="533600" y="3177610"/>
            <a:ext cx="180000" cy="180000"/>
          </a:xfrm>
          <a:prstGeom prst="ellipse">
            <a:avLst/>
          </a:prstGeom>
          <a:solidFill>
            <a:srgbClr val="00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+mj-ea"/>
                <a:ea typeface="+mj-ea"/>
              </a:rPr>
              <a:t>2</a:t>
            </a:r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0F80153B-3C5B-4A70-8407-8D894B80BEFD}"/>
              </a:ext>
            </a:extLst>
          </p:cNvPr>
          <p:cNvSpPr/>
          <p:nvPr/>
        </p:nvSpPr>
        <p:spPr>
          <a:xfrm>
            <a:off x="2789120" y="4203770"/>
            <a:ext cx="180000" cy="180000"/>
          </a:xfrm>
          <a:prstGeom prst="ellipse">
            <a:avLst/>
          </a:prstGeom>
          <a:solidFill>
            <a:srgbClr val="00CC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latin typeface="+mj-ea"/>
                <a:ea typeface="+mj-ea"/>
              </a:rPr>
              <a:t>3</a:t>
            </a:r>
            <a:endParaRPr lang="zh-CN" altLang="en-US" sz="1400" b="1" dirty="0">
              <a:latin typeface="+mj-ea"/>
              <a:ea typeface="+mj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BAC71B6-B930-4602-8480-1031D7874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449" y="1386249"/>
            <a:ext cx="7064311" cy="4892622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1690690C-572E-4A8F-B94A-AD2450B8AA91}"/>
              </a:ext>
            </a:extLst>
          </p:cNvPr>
          <p:cNvGrpSpPr/>
          <p:nvPr/>
        </p:nvGrpSpPr>
        <p:grpSpPr>
          <a:xfrm>
            <a:off x="4927600" y="2920409"/>
            <a:ext cx="782320" cy="447361"/>
            <a:chOff x="4927600" y="3241040"/>
            <a:chExt cx="782320" cy="447361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74FEF5B-C9A3-439D-A566-4456B4A92CFF}"/>
                </a:ext>
              </a:extLst>
            </p:cNvPr>
            <p:cNvSpPr/>
            <p:nvPr/>
          </p:nvSpPr>
          <p:spPr>
            <a:xfrm>
              <a:off x="4927600" y="3241040"/>
              <a:ext cx="782320" cy="133729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E4743C8-0E54-41CE-99A6-C54439E4F29B}"/>
                </a:ext>
              </a:extLst>
            </p:cNvPr>
            <p:cNvSpPr/>
            <p:nvPr/>
          </p:nvSpPr>
          <p:spPr>
            <a:xfrm>
              <a:off x="5268160" y="3508401"/>
              <a:ext cx="180000" cy="180000"/>
            </a:xfrm>
            <a:prstGeom prst="ellipse">
              <a:avLst/>
            </a:prstGeom>
            <a:solidFill>
              <a:srgbClr val="00CC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latin typeface="+mj-ea"/>
                  <a:ea typeface="+mj-ea"/>
                </a:rPr>
                <a:t>4</a:t>
              </a:r>
              <a:endParaRPr lang="zh-CN" altLang="en-US" sz="1400" b="1" dirty="0">
                <a:latin typeface="+mj-ea"/>
                <a:ea typeface="+mj-ea"/>
              </a:endParaRP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51F08DD-2B9B-430B-B660-2D7CE5D6274D}"/>
              </a:ext>
            </a:extLst>
          </p:cNvPr>
          <p:cNvSpPr txBox="1"/>
          <p:nvPr/>
        </p:nvSpPr>
        <p:spPr>
          <a:xfrm>
            <a:off x="7223760" y="1416729"/>
            <a:ext cx="4897120" cy="461613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将调用函数保存寄存器的值存入到自己的栈帧中；为入口参数分配栈空间；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JAL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转移到被调函数执行。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将当前栈指针寄存器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en-US" altLang="zh-CN" sz="2000" dirty="0" err="1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向下移动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个字节，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形成被调函数的栈帧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将返回地址（如需要）、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$s8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的旧值、被调函数保存寄存器、局部变量等信息压入栈中。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Font typeface="+mj-ea"/>
              <a:buAutoNum type="circleNumDbPlain"/>
            </a:pP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恢复现场；销毁被调函数栈帧；执行</a:t>
            </a:r>
            <a:r>
              <a:rPr lang="en-US" altLang="zh-CN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JR</a:t>
            </a:r>
            <a:r>
              <a:rPr lang="zh-CN" altLang="en-US" sz="20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指令返回调用函数执行</a:t>
            </a:r>
            <a:endParaRPr lang="en-US" altLang="zh-CN" sz="2000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33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447393" cy="742071"/>
            <a:chOff x="611493" y="278221"/>
            <a:chExt cx="4447393" cy="74207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12514"/>
              <a:ext cx="44473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An Example of Procedure Calling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4552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函数调用实例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5F44155-FB39-4EC7-B179-5B1DDAB07D8F}"/>
              </a:ext>
            </a:extLst>
          </p:cNvPr>
          <p:cNvGrpSpPr/>
          <p:nvPr/>
        </p:nvGrpSpPr>
        <p:grpSpPr>
          <a:xfrm>
            <a:off x="7284719" y="1568094"/>
            <a:ext cx="4541521" cy="4460240"/>
            <a:chOff x="1076960" y="2286000"/>
            <a:chExt cx="2875280" cy="402336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D2DC8D3-20F7-4695-A116-F3791F57FB0D}"/>
                </a:ext>
              </a:extLst>
            </p:cNvPr>
            <p:cNvSpPr/>
            <p:nvPr/>
          </p:nvSpPr>
          <p:spPr>
            <a:xfrm>
              <a:off x="1076960" y="2286000"/>
              <a:ext cx="2875280" cy="40233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just">
                <a:lnSpc>
                  <a:spcPts val="4000"/>
                </a:lnSpc>
              </a:pP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>
                  <a:solidFill>
                    <a:srgbClr val="DD562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callee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(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a,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b,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c,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d,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e){</a:t>
              </a:r>
            </a:p>
            <a:p>
              <a:pPr algn="just">
                <a:lnSpc>
                  <a:spcPts val="4000"/>
                </a:lnSpc>
              </a:pP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ts val="4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return ((a + b) - (c + d)) * e;</a:t>
              </a:r>
            </a:p>
            <a:p>
              <a:pPr algn="just">
                <a:lnSpc>
                  <a:spcPts val="4000"/>
                </a:lnSpc>
              </a:pP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ts val="40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}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7890C9C5-17B9-40D7-B893-922E358E3621}"/>
                </a:ext>
              </a:extLst>
            </p:cNvPr>
            <p:cNvSpPr txBox="1"/>
            <p:nvPr/>
          </p:nvSpPr>
          <p:spPr>
            <a:xfrm>
              <a:off x="3212515" y="5923130"/>
              <a:ext cx="739721" cy="333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被调函数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7B193AF-EDD1-49FB-B5E5-77076A7FE817}"/>
              </a:ext>
            </a:extLst>
          </p:cNvPr>
          <p:cNvGrpSpPr/>
          <p:nvPr/>
        </p:nvGrpSpPr>
        <p:grpSpPr>
          <a:xfrm>
            <a:off x="365760" y="1565971"/>
            <a:ext cx="6155961" cy="4460240"/>
            <a:chOff x="1076960" y="2286000"/>
            <a:chExt cx="2875280" cy="402336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A83853D-2288-4A6C-B885-73F73A34DD2B}"/>
                </a:ext>
              </a:extLst>
            </p:cNvPr>
            <p:cNvSpPr/>
            <p:nvPr/>
          </p:nvSpPr>
          <p:spPr>
            <a:xfrm>
              <a:off x="1076960" y="2286000"/>
              <a:ext cx="2875280" cy="40233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just">
                <a:lnSpc>
                  <a:spcPts val="2400"/>
                </a:lnSpc>
              </a:pP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b="1" dirty="0">
                  <a:solidFill>
                    <a:srgbClr val="DD562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caller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 ) {</a:t>
              </a:r>
            </a:p>
            <a:p>
              <a:pPr algn="just">
                <a:lnSpc>
                  <a:spcPts val="2400"/>
                </a:lnSpc>
              </a:pP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temp1 = 36;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temp2 = 64;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temp3 = 55;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temp4 = 23;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temp5 = 75;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  <a:r>
                <a:rPr lang="en-US" altLang="zh-CN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result;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result = </a:t>
              </a:r>
              <a:r>
                <a:rPr lang="en-US" altLang="zh-CN" b="1" dirty="0">
                  <a:solidFill>
                    <a:srgbClr val="DD562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callee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(temp1, temp2, temp3, temp4, temp5);</a:t>
              </a:r>
            </a:p>
            <a:p>
              <a:pPr algn="just">
                <a:lnSpc>
                  <a:spcPts val="2400"/>
                </a:lnSpc>
              </a:pPr>
              <a:endPara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return result;</a:t>
              </a:r>
            </a:p>
            <a:p>
              <a:pPr algn="just">
                <a:lnSpc>
                  <a:spcPts val="24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}</a:t>
              </a:r>
            </a:p>
            <a:p>
              <a:pPr algn="just">
                <a:lnSpc>
                  <a:spcPts val="4000"/>
                </a:lnSpc>
              </a:pPr>
              <a:endParaRPr lang="en-US" altLang="zh-CN" dirty="0">
                <a:solidFill>
                  <a:schemeClr val="tx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BB22A75-0768-42DC-B1ED-D003445A1BE2}"/>
                </a:ext>
              </a:extLst>
            </p:cNvPr>
            <p:cNvSpPr txBox="1"/>
            <p:nvPr/>
          </p:nvSpPr>
          <p:spPr>
            <a:xfrm>
              <a:off x="3315128" y="5923130"/>
              <a:ext cx="637108" cy="333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调用函数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40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447393" cy="742071"/>
            <a:chOff x="611493" y="278221"/>
            <a:chExt cx="4447393" cy="74207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12514"/>
              <a:ext cx="44473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An Example of Procedure Calling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4552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函数调用实例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CA039E9-8F84-4B00-9D56-E56B65B85C0C}"/>
              </a:ext>
            </a:extLst>
          </p:cNvPr>
          <p:cNvGrpSpPr/>
          <p:nvPr/>
        </p:nvGrpSpPr>
        <p:grpSpPr>
          <a:xfrm>
            <a:off x="1301843" y="2977339"/>
            <a:ext cx="6024438" cy="3429030"/>
            <a:chOff x="1515598" y="3036720"/>
            <a:chExt cx="6024438" cy="342903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6573B6C-3B9C-4B25-9D60-75860E0CE8AD}"/>
                </a:ext>
              </a:extLst>
            </p:cNvPr>
            <p:cNvSpPr/>
            <p:nvPr/>
          </p:nvSpPr>
          <p:spPr>
            <a:xfrm>
              <a:off x="1515598" y="3397701"/>
              <a:ext cx="2870725" cy="306804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左大括号 14">
              <a:extLst>
                <a:ext uri="{FF2B5EF4-FFF2-40B4-BE49-F238E27FC236}">
                  <a16:creationId xmlns:a16="http://schemas.microsoft.com/office/drawing/2014/main" id="{11765E52-CD80-4594-8F41-6EAA7EA5C9F8}"/>
                </a:ext>
              </a:extLst>
            </p:cNvPr>
            <p:cNvSpPr/>
            <p:nvPr/>
          </p:nvSpPr>
          <p:spPr>
            <a:xfrm>
              <a:off x="7362907" y="3036720"/>
              <a:ext cx="177129" cy="1478069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DCE7798-FA62-4ACD-BB34-7932CC4A4D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6323" y="3800723"/>
              <a:ext cx="2777801" cy="87617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D5F302B-B32F-469B-8A15-4BF0EF3458EF}"/>
              </a:ext>
            </a:extLst>
          </p:cNvPr>
          <p:cNvGrpSpPr/>
          <p:nvPr/>
        </p:nvGrpSpPr>
        <p:grpSpPr>
          <a:xfrm>
            <a:off x="1301843" y="2094981"/>
            <a:ext cx="5998373" cy="988231"/>
            <a:chOff x="1515598" y="2154362"/>
            <a:chExt cx="5998373" cy="988231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0254C28-56F3-4531-BFDF-2A1D90D7BF2C}"/>
                </a:ext>
              </a:extLst>
            </p:cNvPr>
            <p:cNvSpPr/>
            <p:nvPr/>
          </p:nvSpPr>
          <p:spPr>
            <a:xfrm>
              <a:off x="1515598" y="2543153"/>
              <a:ext cx="2870725" cy="599440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4D166CEF-39BA-4178-B659-4364097739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86323" y="2445208"/>
              <a:ext cx="2777802" cy="40685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左大括号 21">
              <a:extLst>
                <a:ext uri="{FF2B5EF4-FFF2-40B4-BE49-F238E27FC236}">
                  <a16:creationId xmlns:a16="http://schemas.microsoft.com/office/drawing/2014/main" id="{1DBFED89-45BC-446E-86F7-C6F4A9E21329}"/>
                </a:ext>
              </a:extLst>
            </p:cNvPr>
            <p:cNvSpPr/>
            <p:nvPr/>
          </p:nvSpPr>
          <p:spPr>
            <a:xfrm>
              <a:off x="7362908" y="2154362"/>
              <a:ext cx="151063" cy="582188"/>
            </a:xfrm>
            <a:prstGeom prst="leftBrac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23F9C408-7674-4252-96AA-4CC161711E3A}"/>
              </a:ext>
            </a:extLst>
          </p:cNvPr>
          <p:cNvSpPr/>
          <p:nvPr/>
        </p:nvSpPr>
        <p:spPr>
          <a:xfrm>
            <a:off x="1301843" y="2164192"/>
            <a:ext cx="2901205" cy="27788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53FE5CC-D10C-43DF-9932-A23DF4CF49AA}"/>
              </a:ext>
            </a:extLst>
          </p:cNvPr>
          <p:cNvSpPr/>
          <p:nvPr/>
        </p:nvSpPr>
        <p:spPr>
          <a:xfrm>
            <a:off x="1152765" y="1810059"/>
            <a:ext cx="4130040" cy="47009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caller: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addiu	   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-56	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52($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	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$s8, 48($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	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move	   $s8, 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	   $v0, 36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$v0, 24($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s8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		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	   $v0, 64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$v0, 28($s8)		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	   $v0,55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$v0, 32($s8)		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	   $v0, 23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$v0, 36($s8)		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	   $v0, 75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$v0, 40($s8)		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</a:p>
          <a:p>
            <a:pPr algn="just"/>
            <a:endParaRPr lang="en-US" altLang="zh-CN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EE2A47B-438E-46A6-A150-B800A3B34B8E}"/>
              </a:ext>
            </a:extLst>
          </p:cNvPr>
          <p:cNvCxnSpPr/>
          <p:nvPr/>
        </p:nvCxnSpPr>
        <p:spPr>
          <a:xfrm>
            <a:off x="7335125" y="1742929"/>
            <a:ext cx="0" cy="466344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5ED50F1C-3DF0-49B6-B08D-45E254FB4C5A}"/>
              </a:ext>
            </a:extLst>
          </p:cNvPr>
          <p:cNvCxnSpPr/>
          <p:nvPr/>
        </p:nvCxnSpPr>
        <p:spPr>
          <a:xfrm>
            <a:off x="10200245" y="1718619"/>
            <a:ext cx="0" cy="466344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2FCEE41-6A29-44E1-93B0-FC8F029408CD}"/>
              </a:ext>
            </a:extLst>
          </p:cNvPr>
          <p:cNvCxnSpPr/>
          <p:nvPr/>
        </p:nvCxnSpPr>
        <p:spPr>
          <a:xfrm>
            <a:off x="7335125" y="2077729"/>
            <a:ext cx="2865120" cy="0"/>
          </a:xfrm>
          <a:prstGeom prst="line">
            <a:avLst/>
          </a:prstGeom>
          <a:ln w="38100">
            <a:solidFill>
              <a:srgbClr val="0000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32D78724-7856-4DFD-8126-1541BEA7C169}"/>
              </a:ext>
            </a:extLst>
          </p:cNvPr>
          <p:cNvCxnSpPr/>
          <p:nvPr/>
        </p:nvCxnSpPr>
        <p:spPr>
          <a:xfrm>
            <a:off x="6644245" y="2077729"/>
            <a:ext cx="690880" cy="0"/>
          </a:xfrm>
          <a:prstGeom prst="straightConnector1">
            <a:avLst/>
          </a:prstGeom>
          <a:ln w="38100">
            <a:solidFill>
              <a:srgbClr val="FE5E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7DDD5596-E143-4FCC-A865-6E90ACCDC923}"/>
              </a:ext>
            </a:extLst>
          </p:cNvPr>
          <p:cNvSpPr txBox="1"/>
          <p:nvPr/>
        </p:nvSpPr>
        <p:spPr>
          <a:xfrm>
            <a:off x="5973685" y="2153682"/>
            <a:ext cx="61975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253EBA-8AF2-4C9B-96C0-4D755419A8D1}"/>
              </a:ext>
            </a:extLst>
          </p:cNvPr>
          <p:cNvSpPr txBox="1"/>
          <p:nvPr/>
        </p:nvSpPr>
        <p:spPr>
          <a:xfrm>
            <a:off x="5973685" y="1670873"/>
            <a:ext cx="619750" cy="369332"/>
          </a:xfrm>
          <a:prstGeom prst="rect">
            <a:avLst/>
          </a:prstGeom>
          <a:solidFill>
            <a:srgbClr val="639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$s8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988EBF0-46B1-48D8-A055-534D002AF67B}"/>
              </a:ext>
            </a:extLst>
          </p:cNvPr>
          <p:cNvSpPr txBox="1"/>
          <p:nvPr/>
        </p:nvSpPr>
        <p:spPr>
          <a:xfrm>
            <a:off x="7626228" y="2047273"/>
            <a:ext cx="225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（返回地址）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AC77E85-8D7F-404F-A8BF-6FACBC27F3BC}"/>
              </a:ext>
            </a:extLst>
          </p:cNvPr>
          <p:cNvGrpSpPr/>
          <p:nvPr/>
        </p:nvGrpSpPr>
        <p:grpSpPr>
          <a:xfrm>
            <a:off x="7329826" y="2052538"/>
            <a:ext cx="3558644" cy="4260403"/>
            <a:chOff x="7543581" y="2111919"/>
            <a:chExt cx="3558644" cy="4260403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2382ADD8-9778-4253-A2BA-2F2DCA99B276}"/>
                </a:ext>
              </a:extLst>
            </p:cNvPr>
            <p:cNvGrpSpPr/>
            <p:nvPr/>
          </p:nvGrpSpPr>
          <p:grpSpPr>
            <a:xfrm>
              <a:off x="7543581" y="2436830"/>
              <a:ext cx="2883229" cy="3896360"/>
              <a:chOff x="7543581" y="2436830"/>
              <a:chExt cx="2883229" cy="3896360"/>
            </a:xfrm>
          </p:grpSpPr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646EC2F8-1946-490D-A10F-0809E118AC5E}"/>
                  </a:ext>
                </a:extLst>
              </p:cNvPr>
              <p:cNvCxnSpPr/>
              <p:nvPr/>
            </p:nvCxnSpPr>
            <p:spPr>
              <a:xfrm>
                <a:off x="7559040" y="633319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F37A025F-8CD2-41DE-B2C1-178D1F8F961A}"/>
                  </a:ext>
                </a:extLst>
              </p:cNvPr>
              <p:cNvCxnSpPr/>
              <p:nvPr/>
            </p:nvCxnSpPr>
            <p:spPr>
              <a:xfrm>
                <a:off x="7548880" y="243683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E944BEDC-4ABC-4B75-9F26-700A8570C3CB}"/>
                  </a:ext>
                </a:extLst>
              </p:cNvPr>
              <p:cNvCxnSpPr/>
              <p:nvPr/>
            </p:nvCxnSpPr>
            <p:spPr>
              <a:xfrm>
                <a:off x="7548880" y="273655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C90EC6D9-1A76-45C0-9150-AA093D6A70CF}"/>
                  </a:ext>
                </a:extLst>
              </p:cNvPr>
              <p:cNvCxnSpPr/>
              <p:nvPr/>
            </p:nvCxnSpPr>
            <p:spPr>
              <a:xfrm>
                <a:off x="7559040" y="303627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0D673488-5ED0-4213-9B97-953083FEBC1E}"/>
                  </a:ext>
                </a:extLst>
              </p:cNvPr>
              <p:cNvCxnSpPr/>
              <p:nvPr/>
            </p:nvCxnSpPr>
            <p:spPr>
              <a:xfrm>
                <a:off x="7550206" y="333599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67960850-FDB3-4FC8-82FB-AD5B0D0C1420}"/>
                  </a:ext>
                </a:extLst>
              </p:cNvPr>
              <p:cNvCxnSpPr/>
              <p:nvPr/>
            </p:nvCxnSpPr>
            <p:spPr>
              <a:xfrm>
                <a:off x="7550206" y="363571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DC7A3133-A99C-4D61-BEBB-C775533C1696}"/>
                  </a:ext>
                </a:extLst>
              </p:cNvPr>
              <p:cNvCxnSpPr/>
              <p:nvPr/>
            </p:nvCxnSpPr>
            <p:spPr>
              <a:xfrm>
                <a:off x="7560366" y="393543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B1196DFF-22C6-4189-9CF0-9A60C3CC7F6C}"/>
                  </a:ext>
                </a:extLst>
              </p:cNvPr>
              <p:cNvCxnSpPr/>
              <p:nvPr/>
            </p:nvCxnSpPr>
            <p:spPr>
              <a:xfrm>
                <a:off x="7543581" y="423515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5E4218E4-D362-4332-B41A-F07A42C8E153}"/>
                  </a:ext>
                </a:extLst>
              </p:cNvPr>
              <p:cNvCxnSpPr/>
              <p:nvPr/>
            </p:nvCxnSpPr>
            <p:spPr>
              <a:xfrm>
                <a:off x="7543581" y="453487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3A7B1A4B-389E-406E-AF01-E441561DA5F9}"/>
                  </a:ext>
                </a:extLst>
              </p:cNvPr>
              <p:cNvCxnSpPr/>
              <p:nvPr/>
            </p:nvCxnSpPr>
            <p:spPr>
              <a:xfrm>
                <a:off x="7553741" y="483459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8BBFC2FB-6502-4944-BEE5-366204500226}"/>
                  </a:ext>
                </a:extLst>
              </p:cNvPr>
              <p:cNvCxnSpPr/>
              <p:nvPr/>
            </p:nvCxnSpPr>
            <p:spPr>
              <a:xfrm>
                <a:off x="7561690" y="513431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>
                <a:extLst>
                  <a:ext uri="{FF2B5EF4-FFF2-40B4-BE49-F238E27FC236}">
                    <a16:creationId xmlns:a16="http://schemas.microsoft.com/office/drawing/2014/main" id="{47381B26-EBD5-4011-9231-5FC228C5964D}"/>
                  </a:ext>
                </a:extLst>
              </p:cNvPr>
              <p:cNvCxnSpPr/>
              <p:nvPr/>
            </p:nvCxnSpPr>
            <p:spPr>
              <a:xfrm>
                <a:off x="7544905" y="543403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735045E3-1127-4FBB-9636-A6FF07E5E100}"/>
                  </a:ext>
                </a:extLst>
              </p:cNvPr>
              <p:cNvCxnSpPr/>
              <p:nvPr/>
            </p:nvCxnSpPr>
            <p:spPr>
              <a:xfrm>
                <a:off x="7544905" y="573375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823B3C82-CB9D-4B6E-A2DA-90D9B607B013}"/>
                  </a:ext>
                </a:extLst>
              </p:cNvPr>
              <p:cNvCxnSpPr/>
              <p:nvPr/>
            </p:nvCxnSpPr>
            <p:spPr>
              <a:xfrm>
                <a:off x="7555065" y="603347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3B089811-9869-47F3-B88D-3AD9F0D67AE5}"/>
                </a:ext>
              </a:extLst>
            </p:cNvPr>
            <p:cNvGrpSpPr/>
            <p:nvPr/>
          </p:nvGrpSpPr>
          <p:grpSpPr>
            <a:xfrm>
              <a:off x="10439848" y="2111919"/>
              <a:ext cx="662377" cy="4260403"/>
              <a:chOff x="10439848" y="2111919"/>
              <a:chExt cx="662377" cy="4260403"/>
            </a:xfrm>
          </p:grpSpPr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66E48B6-DE52-4CD3-85BD-11250C01ABB0}"/>
                  </a:ext>
                </a:extLst>
              </p:cNvPr>
              <p:cNvSpPr txBox="1"/>
              <p:nvPr/>
            </p:nvSpPr>
            <p:spPr>
              <a:xfrm>
                <a:off x="10439848" y="5715419"/>
                <a:ext cx="6570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+ 4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682F0814-62EB-405E-9D46-B1DB4C51B925}"/>
                  </a:ext>
                </a:extLst>
              </p:cNvPr>
              <p:cNvSpPr txBox="1"/>
              <p:nvPr/>
            </p:nvSpPr>
            <p:spPr>
              <a:xfrm>
                <a:off x="10439848" y="5407742"/>
                <a:ext cx="657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+ 8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B3B78F94-B048-43C6-89EA-1C97284731BD}"/>
                  </a:ext>
                </a:extLst>
              </p:cNvPr>
              <p:cNvSpPr txBox="1"/>
              <p:nvPr/>
            </p:nvSpPr>
            <p:spPr>
              <a:xfrm>
                <a:off x="10441174" y="5120391"/>
                <a:ext cx="6597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+12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6F27644-469F-4FE5-8D30-A5A8A0726AB3}"/>
                  </a:ext>
                </a:extLst>
              </p:cNvPr>
              <p:cNvSpPr txBox="1"/>
              <p:nvPr/>
            </p:nvSpPr>
            <p:spPr>
              <a:xfrm>
                <a:off x="10441174" y="4812714"/>
                <a:ext cx="6597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+16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E9C68B55-6D08-4A63-A8C1-D744E62AD406}"/>
                  </a:ext>
                </a:extLst>
              </p:cNvPr>
              <p:cNvSpPr txBox="1"/>
              <p:nvPr/>
            </p:nvSpPr>
            <p:spPr>
              <a:xfrm>
                <a:off x="10441176" y="4524047"/>
                <a:ext cx="6597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+20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673677C-69DA-4CA9-9099-BC374BFCE380}"/>
                  </a:ext>
                </a:extLst>
              </p:cNvPr>
              <p:cNvSpPr txBox="1"/>
              <p:nvPr/>
            </p:nvSpPr>
            <p:spPr>
              <a:xfrm>
                <a:off x="10441176" y="4216370"/>
                <a:ext cx="6584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+24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030E985B-98AC-4102-A45D-948B8CE4567D}"/>
                  </a:ext>
                </a:extLst>
              </p:cNvPr>
              <p:cNvSpPr txBox="1"/>
              <p:nvPr/>
            </p:nvSpPr>
            <p:spPr>
              <a:xfrm>
                <a:off x="10442502" y="3929019"/>
                <a:ext cx="657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+28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43E548A-DB79-49E8-BA8D-AD31CF2D7959}"/>
                  </a:ext>
                </a:extLst>
              </p:cNvPr>
              <p:cNvSpPr txBox="1"/>
              <p:nvPr/>
            </p:nvSpPr>
            <p:spPr>
              <a:xfrm>
                <a:off x="10442502" y="3621342"/>
                <a:ext cx="657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+32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2668EF51-BDB5-41E0-819A-65CCB7D35854}"/>
                  </a:ext>
                </a:extLst>
              </p:cNvPr>
              <p:cNvSpPr txBox="1"/>
              <p:nvPr/>
            </p:nvSpPr>
            <p:spPr>
              <a:xfrm>
                <a:off x="10442498" y="3303291"/>
                <a:ext cx="6597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+36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A950966-C718-40CB-A8E5-47EAA7771580}"/>
                  </a:ext>
                </a:extLst>
              </p:cNvPr>
              <p:cNvSpPr txBox="1"/>
              <p:nvPr/>
            </p:nvSpPr>
            <p:spPr>
              <a:xfrm>
                <a:off x="10442500" y="3014624"/>
                <a:ext cx="6597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+40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56E0D7A-2752-4A1D-AF8B-3997348B2995}"/>
                  </a:ext>
                </a:extLst>
              </p:cNvPr>
              <p:cNvSpPr txBox="1"/>
              <p:nvPr/>
            </p:nvSpPr>
            <p:spPr>
              <a:xfrm>
                <a:off x="10442500" y="2706947"/>
                <a:ext cx="6584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+44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3A2A9BF-9484-409E-AF4E-20576BD9861A}"/>
                  </a:ext>
                </a:extLst>
              </p:cNvPr>
              <p:cNvSpPr txBox="1"/>
              <p:nvPr/>
            </p:nvSpPr>
            <p:spPr>
              <a:xfrm>
                <a:off x="10443826" y="2419596"/>
                <a:ext cx="657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+48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3E811566-6889-435D-8B9D-E25E3332BF39}"/>
                  </a:ext>
                </a:extLst>
              </p:cNvPr>
              <p:cNvSpPr txBox="1"/>
              <p:nvPr/>
            </p:nvSpPr>
            <p:spPr>
              <a:xfrm>
                <a:off x="10443826" y="2111919"/>
                <a:ext cx="657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+52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0F7CCBAD-17AA-418C-97E2-5E294922B20E}"/>
                  </a:ext>
                </a:extLst>
              </p:cNvPr>
              <p:cNvSpPr txBox="1"/>
              <p:nvPr/>
            </p:nvSpPr>
            <p:spPr>
              <a:xfrm>
                <a:off x="10441172" y="6002990"/>
                <a:ext cx="6557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+ 0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65" name="文本框 64">
            <a:extLst>
              <a:ext uri="{FF2B5EF4-FFF2-40B4-BE49-F238E27FC236}">
                <a16:creationId xmlns:a16="http://schemas.microsoft.com/office/drawing/2014/main" id="{A2941A51-B72A-451B-9255-1F311BAA84F2}"/>
              </a:ext>
            </a:extLst>
          </p:cNvPr>
          <p:cNvSpPr txBox="1"/>
          <p:nvPr/>
        </p:nvSpPr>
        <p:spPr>
          <a:xfrm>
            <a:off x="7627553" y="2350746"/>
            <a:ext cx="225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（旧值）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30CC4D7-8266-4023-B78A-4FFEC47C5516}"/>
              </a:ext>
            </a:extLst>
          </p:cNvPr>
          <p:cNvSpPr txBox="1"/>
          <p:nvPr/>
        </p:nvSpPr>
        <p:spPr>
          <a:xfrm>
            <a:off x="7628877" y="4157017"/>
            <a:ext cx="225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temp1 = 36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6EBC9C7-2D54-4E01-BEF5-DACD6BD67012}"/>
              </a:ext>
            </a:extLst>
          </p:cNvPr>
          <p:cNvSpPr txBox="1"/>
          <p:nvPr/>
        </p:nvSpPr>
        <p:spPr>
          <a:xfrm>
            <a:off x="7630202" y="3856194"/>
            <a:ext cx="225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temp2 = 64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094827C-1EAA-44DD-B07A-5A3674D26B4E}"/>
              </a:ext>
            </a:extLst>
          </p:cNvPr>
          <p:cNvSpPr txBox="1"/>
          <p:nvPr/>
        </p:nvSpPr>
        <p:spPr>
          <a:xfrm>
            <a:off x="7630204" y="3554047"/>
            <a:ext cx="225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temp3 = 55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2844621-ECB9-4CD0-8C1F-7DC9BEEF593A}"/>
              </a:ext>
            </a:extLst>
          </p:cNvPr>
          <p:cNvSpPr txBox="1"/>
          <p:nvPr/>
        </p:nvSpPr>
        <p:spPr>
          <a:xfrm>
            <a:off x="7631529" y="3253224"/>
            <a:ext cx="225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temp4 = 23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E312A52-336C-460F-B1E7-2AA689F8A6E7}"/>
              </a:ext>
            </a:extLst>
          </p:cNvPr>
          <p:cNvSpPr txBox="1"/>
          <p:nvPr/>
        </p:nvSpPr>
        <p:spPr>
          <a:xfrm>
            <a:off x="7632854" y="2952400"/>
            <a:ext cx="225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temp5 = 75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3FCE87E-099F-4B04-BFE5-C4E81C1ABBC8}"/>
              </a:ext>
            </a:extLst>
          </p:cNvPr>
          <p:cNvSpPr/>
          <p:nvPr/>
        </p:nvSpPr>
        <p:spPr>
          <a:xfrm>
            <a:off x="1301843" y="3324575"/>
            <a:ext cx="2868070" cy="62198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11233174-9909-486F-8818-18AA37B1C6B6}"/>
              </a:ext>
            </a:extLst>
          </p:cNvPr>
          <p:cNvSpPr/>
          <p:nvPr/>
        </p:nvSpPr>
        <p:spPr>
          <a:xfrm>
            <a:off x="1302503" y="3927979"/>
            <a:ext cx="2868070" cy="62198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A6F15DB6-03C5-4435-A0C8-F6977DA6D10C}"/>
              </a:ext>
            </a:extLst>
          </p:cNvPr>
          <p:cNvSpPr/>
          <p:nvPr/>
        </p:nvSpPr>
        <p:spPr>
          <a:xfrm>
            <a:off x="1295581" y="4549960"/>
            <a:ext cx="2868070" cy="62198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E5D8296C-08CA-4047-907C-5A06FCD7DFED}"/>
              </a:ext>
            </a:extLst>
          </p:cNvPr>
          <p:cNvSpPr/>
          <p:nvPr/>
        </p:nvSpPr>
        <p:spPr>
          <a:xfrm>
            <a:off x="1295581" y="5167173"/>
            <a:ext cx="2868070" cy="62198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862BBC96-105B-4E49-A89C-365E01C880E0}"/>
              </a:ext>
            </a:extLst>
          </p:cNvPr>
          <p:cNvSpPr/>
          <p:nvPr/>
        </p:nvSpPr>
        <p:spPr>
          <a:xfrm>
            <a:off x="1295581" y="5796091"/>
            <a:ext cx="2868070" cy="62198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359EBE2D-519D-49EE-A27F-660B4E37B666}"/>
              </a:ext>
            </a:extLst>
          </p:cNvPr>
          <p:cNvSpPr/>
          <p:nvPr/>
        </p:nvSpPr>
        <p:spPr>
          <a:xfrm>
            <a:off x="1303170" y="2459211"/>
            <a:ext cx="2868070" cy="62198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AFE1FA55-5D7D-44E4-80C8-4B730DE8669F}"/>
              </a:ext>
            </a:extLst>
          </p:cNvPr>
          <p:cNvCxnSpPr/>
          <p:nvPr/>
        </p:nvCxnSpPr>
        <p:spPr>
          <a:xfrm>
            <a:off x="6640388" y="2073874"/>
            <a:ext cx="690880" cy="0"/>
          </a:xfrm>
          <a:prstGeom prst="straightConnector1">
            <a:avLst/>
          </a:prstGeom>
          <a:ln w="38100">
            <a:solidFill>
              <a:srgbClr val="FE5E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B04153DB-5170-4576-A140-0932308F43A9}"/>
              </a:ext>
            </a:extLst>
          </p:cNvPr>
          <p:cNvSpPr txBox="1"/>
          <p:nvPr/>
        </p:nvSpPr>
        <p:spPr>
          <a:xfrm>
            <a:off x="2357859" y="1043779"/>
            <a:ext cx="747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66FF"/>
                </a:solidFill>
              </a:rPr>
              <a:t>函数</a:t>
            </a:r>
            <a:r>
              <a:rPr lang="en-US" altLang="zh-CN" sz="2400" b="1" dirty="0">
                <a:solidFill>
                  <a:srgbClr val="0066FF"/>
                </a:solidFill>
              </a:rPr>
              <a:t>Caller</a:t>
            </a:r>
            <a:r>
              <a:rPr lang="zh-CN" altLang="en-US" sz="2400" b="1" dirty="0">
                <a:solidFill>
                  <a:srgbClr val="0066FF"/>
                </a:solidFill>
              </a:rPr>
              <a:t>的机器级表示（</a:t>
            </a:r>
            <a:r>
              <a:rPr lang="en-US" altLang="zh-CN" sz="2400" b="1" dirty="0">
                <a:solidFill>
                  <a:srgbClr val="0066FF"/>
                </a:solidFill>
              </a:rPr>
              <a:t>1</a:t>
            </a:r>
            <a:r>
              <a:rPr lang="zh-CN" altLang="en-US" sz="2400" b="1" dirty="0">
                <a:solidFill>
                  <a:srgbClr val="0066FF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77135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7.40741E-7 L 2.70833E-6 0.6118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79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22222E-6 L -4.58333E-6 0.5932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1.85185E-6 L -4.58333E-6 0.608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39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  <p:bldP spid="32" grpId="0"/>
      <p:bldP spid="65" grpId="0"/>
      <p:bldP spid="66" grpId="0"/>
      <p:bldP spid="67" grpId="0"/>
      <p:bldP spid="68" grpId="0"/>
      <p:bldP spid="69" grpId="0"/>
      <p:bldP spid="70" grpId="0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447393" cy="742071"/>
            <a:chOff x="611493" y="278221"/>
            <a:chExt cx="4447393" cy="74207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12514"/>
              <a:ext cx="44473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An Example of Procedure Calling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4552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函数调用实例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A600D914-94FA-4850-9EF3-F5CF7B060B78}"/>
              </a:ext>
            </a:extLst>
          </p:cNvPr>
          <p:cNvSpPr/>
          <p:nvPr/>
        </p:nvSpPr>
        <p:spPr>
          <a:xfrm>
            <a:off x="1289968" y="6008332"/>
            <a:ext cx="2257749" cy="2587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D91F8EFC-1503-45A6-8952-71764B258237}"/>
              </a:ext>
            </a:extLst>
          </p:cNvPr>
          <p:cNvSpPr/>
          <p:nvPr/>
        </p:nvSpPr>
        <p:spPr>
          <a:xfrm>
            <a:off x="1289968" y="5695513"/>
            <a:ext cx="2257749" cy="258776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5868A8A9-BE7A-43DE-9337-73471DA8F4F9}"/>
              </a:ext>
            </a:extLst>
          </p:cNvPr>
          <p:cNvSpPr/>
          <p:nvPr/>
        </p:nvSpPr>
        <p:spPr>
          <a:xfrm>
            <a:off x="1289968" y="5398732"/>
            <a:ext cx="2257749" cy="2587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96FF5CD7-B245-47F3-A8B1-DD1F3AE73AD6}"/>
              </a:ext>
            </a:extLst>
          </p:cNvPr>
          <p:cNvGrpSpPr/>
          <p:nvPr/>
        </p:nvGrpSpPr>
        <p:grpSpPr>
          <a:xfrm>
            <a:off x="1289968" y="2510895"/>
            <a:ext cx="9005790" cy="2559498"/>
            <a:chOff x="1515598" y="2712770"/>
            <a:chExt cx="9005790" cy="2559498"/>
          </a:xfrm>
        </p:grpSpPr>
        <p:grpSp>
          <p:nvGrpSpPr>
            <p:cNvPr id="82" name="组合 81">
              <a:extLst>
                <a:ext uri="{FF2B5EF4-FFF2-40B4-BE49-F238E27FC236}">
                  <a16:creationId xmlns:a16="http://schemas.microsoft.com/office/drawing/2014/main" id="{85DECDB8-9420-4A60-9C27-B9D0182D798D}"/>
                </a:ext>
              </a:extLst>
            </p:cNvPr>
            <p:cNvGrpSpPr/>
            <p:nvPr/>
          </p:nvGrpSpPr>
          <p:grpSpPr>
            <a:xfrm>
              <a:off x="1515598" y="2882047"/>
              <a:ext cx="6055155" cy="2390221"/>
              <a:chOff x="1515598" y="2882047"/>
              <a:chExt cx="6055155" cy="2390221"/>
            </a:xfrm>
          </p:grpSpPr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3B437A96-7AF7-428A-8209-23DE63706C70}"/>
                  </a:ext>
                </a:extLst>
              </p:cNvPr>
              <p:cNvSpPr/>
              <p:nvPr/>
            </p:nvSpPr>
            <p:spPr>
              <a:xfrm>
                <a:off x="1515598" y="4651486"/>
                <a:ext cx="2901205" cy="620782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18995ACA-D7F9-47C2-9B21-04BFD09BAF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2607" y="2882047"/>
                <a:ext cx="3148146" cy="2143175"/>
              </a:xfrm>
              <a:prstGeom prst="straightConnector1">
                <a:avLst/>
              </a:prstGeom>
              <a:ln w="571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37C4C6FD-D01B-4764-B711-D1BD94304413}"/>
                </a:ext>
              </a:extLst>
            </p:cNvPr>
            <p:cNvSpPr txBox="1"/>
            <p:nvPr/>
          </p:nvSpPr>
          <p:spPr>
            <a:xfrm>
              <a:off x="7449217" y="2712770"/>
              <a:ext cx="30721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 =((a + b) - (c + d)) * e 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52D5AD05-16B6-46DA-A841-0D936F54E9E8}"/>
              </a:ext>
            </a:extLst>
          </p:cNvPr>
          <p:cNvGrpSpPr/>
          <p:nvPr/>
        </p:nvGrpSpPr>
        <p:grpSpPr>
          <a:xfrm>
            <a:off x="1289968" y="2015274"/>
            <a:ext cx="6027983" cy="2808075"/>
            <a:chOff x="1515598" y="2217149"/>
            <a:chExt cx="6027983" cy="2808075"/>
          </a:xfrm>
        </p:grpSpPr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6DCB7A36-084D-4B43-A73C-EDB1E8A29933}"/>
                </a:ext>
              </a:extLst>
            </p:cNvPr>
            <p:cNvSpPr/>
            <p:nvPr/>
          </p:nvSpPr>
          <p:spPr>
            <a:xfrm>
              <a:off x="1515598" y="2217149"/>
              <a:ext cx="2870725" cy="599440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8" name="直接箭头连接符 87">
              <a:extLst>
                <a:ext uri="{FF2B5EF4-FFF2-40B4-BE49-F238E27FC236}">
                  <a16:creationId xmlns:a16="http://schemas.microsoft.com/office/drawing/2014/main" id="{BE3683AB-6763-4880-B9EC-1D0881C44983}"/>
                </a:ext>
              </a:extLst>
            </p:cNvPr>
            <p:cNvCxnSpPr>
              <a:cxnSpLocks/>
            </p:cNvCxnSpPr>
            <p:nvPr/>
          </p:nvCxnSpPr>
          <p:spPr>
            <a:xfrm>
              <a:off x="4386323" y="2526060"/>
              <a:ext cx="3157258" cy="2499164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矩形 88">
            <a:extLst>
              <a:ext uri="{FF2B5EF4-FFF2-40B4-BE49-F238E27FC236}">
                <a16:creationId xmlns:a16="http://schemas.microsoft.com/office/drawing/2014/main" id="{FEC07B0F-E164-4258-8888-F70BC25FFD3B}"/>
              </a:ext>
            </a:extLst>
          </p:cNvPr>
          <p:cNvSpPr/>
          <p:nvPr/>
        </p:nvSpPr>
        <p:spPr>
          <a:xfrm>
            <a:off x="1289968" y="2649853"/>
            <a:ext cx="2901205" cy="123524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1C9E4C34-4BE1-4F9E-AA48-79DEC5587963}"/>
              </a:ext>
            </a:extLst>
          </p:cNvPr>
          <p:cNvSpPr/>
          <p:nvPr/>
        </p:nvSpPr>
        <p:spPr>
          <a:xfrm>
            <a:off x="1140889" y="1667565"/>
            <a:ext cx="4497117" cy="47009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 anchorCtr="0"/>
          <a:lstStyle/>
          <a:p>
            <a:pPr algn="just">
              <a:lnSpc>
                <a:spcPts val="2400"/>
              </a:lnSpc>
            </a:pP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v0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40($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s8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	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$v0, 16($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	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$a0, 24($s8)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$a1, 28($s8)	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$a2, 32($s8)	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$a3, 36($s8)	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jal	callee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nop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$v0, 44($s8)	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$v0, 44($s8)	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move	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$s8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52($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  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获得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caller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返回地址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$s8, 48($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  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恢复调用函数的帧指针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addiu	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56    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销毁当前栈帧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</a:p>
          <a:p>
            <a:pPr algn="just"/>
            <a:endParaRPr lang="en-US" altLang="zh-CN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48D6F3D7-EC17-41CA-8751-318DBA103FB5}"/>
              </a:ext>
            </a:extLst>
          </p:cNvPr>
          <p:cNvCxnSpPr/>
          <p:nvPr/>
        </p:nvCxnSpPr>
        <p:spPr>
          <a:xfrm>
            <a:off x="7323250" y="1600435"/>
            <a:ext cx="0" cy="466344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227F9080-C2A2-4FC4-B7F5-49C75601D422}"/>
              </a:ext>
            </a:extLst>
          </p:cNvPr>
          <p:cNvCxnSpPr/>
          <p:nvPr/>
        </p:nvCxnSpPr>
        <p:spPr>
          <a:xfrm>
            <a:off x="10188370" y="1576125"/>
            <a:ext cx="0" cy="466344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7ECA0D38-5E13-4D87-9F10-0A895319A6B1}"/>
              </a:ext>
            </a:extLst>
          </p:cNvPr>
          <p:cNvCxnSpPr/>
          <p:nvPr/>
        </p:nvCxnSpPr>
        <p:spPr>
          <a:xfrm>
            <a:off x="7323250" y="1935235"/>
            <a:ext cx="2865120" cy="0"/>
          </a:xfrm>
          <a:prstGeom prst="line">
            <a:avLst/>
          </a:prstGeom>
          <a:ln w="38100">
            <a:solidFill>
              <a:srgbClr val="0000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A37ABFBE-B629-4C3E-BAF8-73E0CE0A4DE4}"/>
              </a:ext>
            </a:extLst>
          </p:cNvPr>
          <p:cNvCxnSpPr/>
          <p:nvPr/>
        </p:nvCxnSpPr>
        <p:spPr>
          <a:xfrm>
            <a:off x="6632370" y="6125570"/>
            <a:ext cx="690880" cy="0"/>
          </a:xfrm>
          <a:prstGeom prst="straightConnector1">
            <a:avLst/>
          </a:prstGeom>
          <a:ln w="38100">
            <a:solidFill>
              <a:srgbClr val="FE5E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文本框 94">
            <a:extLst>
              <a:ext uri="{FF2B5EF4-FFF2-40B4-BE49-F238E27FC236}">
                <a16:creationId xmlns:a16="http://schemas.microsoft.com/office/drawing/2014/main" id="{5C8CA12D-497E-4C59-B9F8-5C48BD2DB4C8}"/>
              </a:ext>
            </a:extLst>
          </p:cNvPr>
          <p:cNvSpPr txBox="1"/>
          <p:nvPr/>
        </p:nvSpPr>
        <p:spPr>
          <a:xfrm>
            <a:off x="5961810" y="6129964"/>
            <a:ext cx="61975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C6637823-982A-4988-A83B-7AEC58C5912C}"/>
              </a:ext>
            </a:extLst>
          </p:cNvPr>
          <p:cNvSpPr txBox="1"/>
          <p:nvPr/>
        </p:nvSpPr>
        <p:spPr>
          <a:xfrm>
            <a:off x="5961810" y="5734616"/>
            <a:ext cx="619750" cy="369332"/>
          </a:xfrm>
          <a:prstGeom prst="rect">
            <a:avLst/>
          </a:prstGeom>
          <a:solidFill>
            <a:srgbClr val="639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$s8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93C8F1D-D519-48FA-8066-98C6CBB730E9}"/>
              </a:ext>
            </a:extLst>
          </p:cNvPr>
          <p:cNvSpPr txBox="1"/>
          <p:nvPr/>
        </p:nvSpPr>
        <p:spPr>
          <a:xfrm>
            <a:off x="7614353" y="1904779"/>
            <a:ext cx="225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（返回地址）</a:t>
            </a: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804E7328-55CB-4444-9FD8-C70B1F0839A3}"/>
              </a:ext>
            </a:extLst>
          </p:cNvPr>
          <p:cNvGrpSpPr/>
          <p:nvPr/>
        </p:nvGrpSpPr>
        <p:grpSpPr>
          <a:xfrm>
            <a:off x="7317951" y="1910044"/>
            <a:ext cx="3558644" cy="4260403"/>
            <a:chOff x="7543581" y="2111919"/>
            <a:chExt cx="3558644" cy="4260403"/>
          </a:xfrm>
        </p:grpSpPr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07AF210D-FEC2-4733-ACA9-3C7CEFA23FD7}"/>
                </a:ext>
              </a:extLst>
            </p:cNvPr>
            <p:cNvGrpSpPr/>
            <p:nvPr/>
          </p:nvGrpSpPr>
          <p:grpSpPr>
            <a:xfrm>
              <a:off x="7543581" y="2436830"/>
              <a:ext cx="2883229" cy="3896360"/>
              <a:chOff x="7543581" y="2436830"/>
              <a:chExt cx="2883229" cy="3896360"/>
            </a:xfrm>
          </p:grpSpPr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5C073652-D8DF-4044-A46B-73844E18762C}"/>
                  </a:ext>
                </a:extLst>
              </p:cNvPr>
              <p:cNvCxnSpPr/>
              <p:nvPr/>
            </p:nvCxnSpPr>
            <p:spPr>
              <a:xfrm>
                <a:off x="7559040" y="633319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20B2360B-D6B3-4FDA-AFDB-9B2C34F0F7D1}"/>
                  </a:ext>
                </a:extLst>
              </p:cNvPr>
              <p:cNvCxnSpPr/>
              <p:nvPr/>
            </p:nvCxnSpPr>
            <p:spPr>
              <a:xfrm>
                <a:off x="7548880" y="243683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2E3ED196-963F-40DC-B052-F67D5B2E6D4A}"/>
                  </a:ext>
                </a:extLst>
              </p:cNvPr>
              <p:cNvCxnSpPr/>
              <p:nvPr/>
            </p:nvCxnSpPr>
            <p:spPr>
              <a:xfrm>
                <a:off x="7548880" y="273655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94FB2441-AC33-4942-9E4B-5AD2D545DEAD}"/>
                  </a:ext>
                </a:extLst>
              </p:cNvPr>
              <p:cNvCxnSpPr/>
              <p:nvPr/>
            </p:nvCxnSpPr>
            <p:spPr>
              <a:xfrm>
                <a:off x="7559040" y="303627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0E938C4D-A6EC-4292-9745-CD1874F0F2C0}"/>
                  </a:ext>
                </a:extLst>
              </p:cNvPr>
              <p:cNvCxnSpPr/>
              <p:nvPr/>
            </p:nvCxnSpPr>
            <p:spPr>
              <a:xfrm>
                <a:off x="7550206" y="333599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2023C072-E2A1-4DE4-9F70-551704EE5C06}"/>
                  </a:ext>
                </a:extLst>
              </p:cNvPr>
              <p:cNvCxnSpPr/>
              <p:nvPr/>
            </p:nvCxnSpPr>
            <p:spPr>
              <a:xfrm>
                <a:off x="7550206" y="363571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FC4CEA7D-6F3A-46C2-AFCB-69D974ACBC47}"/>
                  </a:ext>
                </a:extLst>
              </p:cNvPr>
              <p:cNvCxnSpPr/>
              <p:nvPr/>
            </p:nvCxnSpPr>
            <p:spPr>
              <a:xfrm>
                <a:off x="7560366" y="393543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E7795928-8F53-431C-9E41-C3EA68DA4DCF}"/>
                  </a:ext>
                </a:extLst>
              </p:cNvPr>
              <p:cNvCxnSpPr/>
              <p:nvPr/>
            </p:nvCxnSpPr>
            <p:spPr>
              <a:xfrm>
                <a:off x="7543581" y="423515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0439A667-03D2-4F68-B1B3-173E504E8E61}"/>
                  </a:ext>
                </a:extLst>
              </p:cNvPr>
              <p:cNvCxnSpPr/>
              <p:nvPr/>
            </p:nvCxnSpPr>
            <p:spPr>
              <a:xfrm>
                <a:off x="7543581" y="453487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4BCBB6C2-954F-474F-A024-5B1EA9C6DBAC}"/>
                  </a:ext>
                </a:extLst>
              </p:cNvPr>
              <p:cNvCxnSpPr/>
              <p:nvPr/>
            </p:nvCxnSpPr>
            <p:spPr>
              <a:xfrm>
                <a:off x="7553741" y="483459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FC13E302-BD9F-45EE-AE7E-A098ADDF9828}"/>
                  </a:ext>
                </a:extLst>
              </p:cNvPr>
              <p:cNvCxnSpPr/>
              <p:nvPr/>
            </p:nvCxnSpPr>
            <p:spPr>
              <a:xfrm>
                <a:off x="7561690" y="513431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>
                <a:extLst>
                  <a:ext uri="{FF2B5EF4-FFF2-40B4-BE49-F238E27FC236}">
                    <a16:creationId xmlns:a16="http://schemas.microsoft.com/office/drawing/2014/main" id="{28B8C6CA-2E49-496B-A4DD-4A386E6AD1BD}"/>
                  </a:ext>
                </a:extLst>
              </p:cNvPr>
              <p:cNvCxnSpPr/>
              <p:nvPr/>
            </p:nvCxnSpPr>
            <p:spPr>
              <a:xfrm>
                <a:off x="7544905" y="543403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>
                <a:extLst>
                  <a:ext uri="{FF2B5EF4-FFF2-40B4-BE49-F238E27FC236}">
                    <a16:creationId xmlns:a16="http://schemas.microsoft.com/office/drawing/2014/main" id="{85506E83-2DCA-4DEF-AB6B-41C9C8724ABF}"/>
                  </a:ext>
                </a:extLst>
              </p:cNvPr>
              <p:cNvCxnSpPr/>
              <p:nvPr/>
            </p:nvCxnSpPr>
            <p:spPr>
              <a:xfrm>
                <a:off x="7544905" y="573375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>
                <a:extLst>
                  <a:ext uri="{FF2B5EF4-FFF2-40B4-BE49-F238E27FC236}">
                    <a16:creationId xmlns:a16="http://schemas.microsoft.com/office/drawing/2014/main" id="{D5ABC285-F478-4690-81D9-232FC4B43DE4}"/>
                  </a:ext>
                </a:extLst>
              </p:cNvPr>
              <p:cNvCxnSpPr/>
              <p:nvPr/>
            </p:nvCxnSpPr>
            <p:spPr>
              <a:xfrm>
                <a:off x="7555065" y="6033470"/>
                <a:ext cx="2865120" cy="0"/>
              </a:xfrm>
              <a:prstGeom prst="line">
                <a:avLst/>
              </a:prstGeom>
              <a:ln w="38100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A51BEDFE-C613-4306-AFEE-6F12127AA2CF}"/>
                </a:ext>
              </a:extLst>
            </p:cNvPr>
            <p:cNvGrpSpPr/>
            <p:nvPr/>
          </p:nvGrpSpPr>
          <p:grpSpPr>
            <a:xfrm>
              <a:off x="10439848" y="2111919"/>
              <a:ext cx="662377" cy="4260403"/>
              <a:chOff x="10439848" y="2111919"/>
              <a:chExt cx="662377" cy="4260403"/>
            </a:xfrm>
          </p:grpSpPr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55B88093-F2CD-43BC-858A-E844DA29B4F1}"/>
                  </a:ext>
                </a:extLst>
              </p:cNvPr>
              <p:cNvSpPr txBox="1"/>
              <p:nvPr/>
            </p:nvSpPr>
            <p:spPr>
              <a:xfrm>
                <a:off x="10439848" y="5715419"/>
                <a:ext cx="6570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+ 4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38DE359D-CFB9-46FC-AA43-CCB386033149}"/>
                  </a:ext>
                </a:extLst>
              </p:cNvPr>
              <p:cNvSpPr txBox="1"/>
              <p:nvPr/>
            </p:nvSpPr>
            <p:spPr>
              <a:xfrm>
                <a:off x="10439848" y="5407742"/>
                <a:ext cx="6570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+ 8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86E54472-90B9-4E71-8DF9-F603A2A74E5B}"/>
                  </a:ext>
                </a:extLst>
              </p:cNvPr>
              <p:cNvSpPr txBox="1"/>
              <p:nvPr/>
            </p:nvSpPr>
            <p:spPr>
              <a:xfrm>
                <a:off x="10441174" y="5120391"/>
                <a:ext cx="6597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+12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0BB20607-E200-49F5-808A-CB02C7E7DCC4}"/>
                  </a:ext>
                </a:extLst>
              </p:cNvPr>
              <p:cNvSpPr txBox="1"/>
              <p:nvPr/>
            </p:nvSpPr>
            <p:spPr>
              <a:xfrm>
                <a:off x="10441174" y="4812714"/>
                <a:ext cx="6597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+16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文本框 104">
                <a:extLst>
                  <a:ext uri="{FF2B5EF4-FFF2-40B4-BE49-F238E27FC236}">
                    <a16:creationId xmlns:a16="http://schemas.microsoft.com/office/drawing/2014/main" id="{699438C2-FABB-4E3A-8E71-5669F4EDC8D8}"/>
                  </a:ext>
                </a:extLst>
              </p:cNvPr>
              <p:cNvSpPr txBox="1"/>
              <p:nvPr/>
            </p:nvSpPr>
            <p:spPr>
              <a:xfrm>
                <a:off x="10441176" y="4524047"/>
                <a:ext cx="6597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+20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5939D66C-6CBD-4EA0-B41B-F9EB214D59B0}"/>
                  </a:ext>
                </a:extLst>
              </p:cNvPr>
              <p:cNvSpPr txBox="1"/>
              <p:nvPr/>
            </p:nvSpPr>
            <p:spPr>
              <a:xfrm>
                <a:off x="10441176" y="4216370"/>
                <a:ext cx="6584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+24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4D60EA33-A914-4666-B63C-DBB583ECA462}"/>
                  </a:ext>
                </a:extLst>
              </p:cNvPr>
              <p:cNvSpPr txBox="1"/>
              <p:nvPr/>
            </p:nvSpPr>
            <p:spPr>
              <a:xfrm>
                <a:off x="10442502" y="3929019"/>
                <a:ext cx="657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+28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F9E5807F-DD35-4FB5-9409-857C840A07FA}"/>
                  </a:ext>
                </a:extLst>
              </p:cNvPr>
              <p:cNvSpPr txBox="1"/>
              <p:nvPr/>
            </p:nvSpPr>
            <p:spPr>
              <a:xfrm>
                <a:off x="10442502" y="3621342"/>
                <a:ext cx="657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+32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文本框 108">
                <a:extLst>
                  <a:ext uri="{FF2B5EF4-FFF2-40B4-BE49-F238E27FC236}">
                    <a16:creationId xmlns:a16="http://schemas.microsoft.com/office/drawing/2014/main" id="{29EBC71E-A836-4863-A6CC-D33DF5FCED59}"/>
                  </a:ext>
                </a:extLst>
              </p:cNvPr>
              <p:cNvSpPr txBox="1"/>
              <p:nvPr/>
            </p:nvSpPr>
            <p:spPr>
              <a:xfrm>
                <a:off x="10442498" y="3303291"/>
                <a:ext cx="6597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+36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7BE73586-5006-40A4-A95D-D84C7DF2B4E7}"/>
                  </a:ext>
                </a:extLst>
              </p:cNvPr>
              <p:cNvSpPr txBox="1"/>
              <p:nvPr/>
            </p:nvSpPr>
            <p:spPr>
              <a:xfrm>
                <a:off x="10442500" y="3014624"/>
                <a:ext cx="6597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+40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文本框 110">
                <a:extLst>
                  <a:ext uri="{FF2B5EF4-FFF2-40B4-BE49-F238E27FC236}">
                    <a16:creationId xmlns:a16="http://schemas.microsoft.com/office/drawing/2014/main" id="{9D207A23-D517-4BD0-B3DC-8BAFF6B60EE1}"/>
                  </a:ext>
                </a:extLst>
              </p:cNvPr>
              <p:cNvSpPr txBox="1"/>
              <p:nvPr/>
            </p:nvSpPr>
            <p:spPr>
              <a:xfrm>
                <a:off x="10442500" y="2706947"/>
                <a:ext cx="6584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+44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1549BAF3-0361-4B5A-BD00-355BAB0CEEDE}"/>
                  </a:ext>
                </a:extLst>
              </p:cNvPr>
              <p:cNvSpPr txBox="1"/>
              <p:nvPr/>
            </p:nvSpPr>
            <p:spPr>
              <a:xfrm>
                <a:off x="10443826" y="2419596"/>
                <a:ext cx="6570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+48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文本框 112">
                <a:extLst>
                  <a:ext uri="{FF2B5EF4-FFF2-40B4-BE49-F238E27FC236}">
                    <a16:creationId xmlns:a16="http://schemas.microsoft.com/office/drawing/2014/main" id="{2E35151C-B520-48D2-94D5-CA8032FBD85E}"/>
                  </a:ext>
                </a:extLst>
              </p:cNvPr>
              <p:cNvSpPr txBox="1"/>
              <p:nvPr/>
            </p:nvSpPr>
            <p:spPr>
              <a:xfrm>
                <a:off x="10443826" y="2111919"/>
                <a:ext cx="6570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+52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78C80E3C-7411-4D88-B47C-FA16AEF6C5C2}"/>
                  </a:ext>
                </a:extLst>
              </p:cNvPr>
              <p:cNvSpPr txBox="1"/>
              <p:nvPr/>
            </p:nvSpPr>
            <p:spPr>
              <a:xfrm>
                <a:off x="10441172" y="6002990"/>
                <a:ext cx="6557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+ 0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29" name="文本框 128">
            <a:extLst>
              <a:ext uri="{FF2B5EF4-FFF2-40B4-BE49-F238E27FC236}">
                <a16:creationId xmlns:a16="http://schemas.microsoft.com/office/drawing/2014/main" id="{49ABF876-D44F-4779-876B-EA9A321D2084}"/>
              </a:ext>
            </a:extLst>
          </p:cNvPr>
          <p:cNvSpPr txBox="1"/>
          <p:nvPr/>
        </p:nvSpPr>
        <p:spPr>
          <a:xfrm>
            <a:off x="7615678" y="2208252"/>
            <a:ext cx="225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（旧值）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E5481831-3B62-46A3-A063-17EFA2B277A9}"/>
              </a:ext>
            </a:extLst>
          </p:cNvPr>
          <p:cNvSpPr txBox="1"/>
          <p:nvPr/>
        </p:nvSpPr>
        <p:spPr>
          <a:xfrm>
            <a:off x="7617002" y="4014523"/>
            <a:ext cx="225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temp1 = 36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20B3E624-5AEF-40D9-B745-910A5A5549E8}"/>
              </a:ext>
            </a:extLst>
          </p:cNvPr>
          <p:cNvSpPr txBox="1"/>
          <p:nvPr/>
        </p:nvSpPr>
        <p:spPr>
          <a:xfrm>
            <a:off x="7618327" y="3713700"/>
            <a:ext cx="225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temp2 = 64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500F66CF-F04F-4673-A551-9C9F7F7002B0}"/>
              </a:ext>
            </a:extLst>
          </p:cNvPr>
          <p:cNvSpPr txBox="1"/>
          <p:nvPr/>
        </p:nvSpPr>
        <p:spPr>
          <a:xfrm>
            <a:off x="7618329" y="3411553"/>
            <a:ext cx="225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temp3 = 55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86B9BA9E-0F1B-42A2-ACC6-0156BCE6512C}"/>
              </a:ext>
            </a:extLst>
          </p:cNvPr>
          <p:cNvSpPr txBox="1"/>
          <p:nvPr/>
        </p:nvSpPr>
        <p:spPr>
          <a:xfrm>
            <a:off x="7619654" y="3110730"/>
            <a:ext cx="225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temp4 = 23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237020F6-49E0-4D79-B167-7B4F57023759}"/>
              </a:ext>
            </a:extLst>
          </p:cNvPr>
          <p:cNvSpPr txBox="1"/>
          <p:nvPr/>
        </p:nvSpPr>
        <p:spPr>
          <a:xfrm>
            <a:off x="7620979" y="2809906"/>
            <a:ext cx="225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temp5 = 75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82C52842-78C1-48B5-BA6B-E17CD4E55FF6}"/>
              </a:ext>
            </a:extLst>
          </p:cNvPr>
          <p:cNvSpPr txBox="1"/>
          <p:nvPr/>
        </p:nvSpPr>
        <p:spPr>
          <a:xfrm>
            <a:off x="7622304" y="4608227"/>
            <a:ext cx="225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入口参数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 = 75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A9569589-5953-4423-A537-4E0B8CB9F38A}"/>
              </a:ext>
            </a:extLst>
          </p:cNvPr>
          <p:cNvGrpSpPr/>
          <p:nvPr/>
        </p:nvGrpSpPr>
        <p:grpSpPr>
          <a:xfrm>
            <a:off x="7623630" y="4911702"/>
            <a:ext cx="2252872" cy="1239698"/>
            <a:chOff x="7849260" y="5113577"/>
            <a:chExt cx="2252872" cy="1239698"/>
          </a:xfrm>
        </p:grpSpPr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D3DAE9D1-ECFD-4E83-9FC2-6C5B32336976}"/>
                </a:ext>
              </a:extLst>
            </p:cNvPr>
            <p:cNvSpPr txBox="1"/>
            <p:nvPr/>
          </p:nvSpPr>
          <p:spPr>
            <a:xfrm>
              <a:off x="7849260" y="5113577"/>
              <a:ext cx="2250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入口参数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（预留）</a:t>
              </a:r>
            </a:p>
          </p:txBody>
        </p:sp>
        <p:sp>
          <p:nvSpPr>
            <p:cNvPr id="138" name="文本框 137">
              <a:extLst>
                <a:ext uri="{FF2B5EF4-FFF2-40B4-BE49-F238E27FC236}">
                  <a16:creationId xmlns:a16="http://schemas.microsoft.com/office/drawing/2014/main" id="{47A094D7-3229-47F1-9064-D002CCF3926C}"/>
                </a:ext>
              </a:extLst>
            </p:cNvPr>
            <p:cNvSpPr txBox="1"/>
            <p:nvPr/>
          </p:nvSpPr>
          <p:spPr>
            <a:xfrm>
              <a:off x="7850586" y="5409095"/>
              <a:ext cx="2250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入口参数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（预留）</a:t>
              </a:r>
            </a:p>
          </p:txBody>
        </p:sp>
        <p:sp>
          <p:nvSpPr>
            <p:cNvPr id="139" name="文本框 138">
              <a:extLst>
                <a:ext uri="{FF2B5EF4-FFF2-40B4-BE49-F238E27FC236}">
                  <a16:creationId xmlns:a16="http://schemas.microsoft.com/office/drawing/2014/main" id="{38418B18-CC21-4873-B203-3C887DA126BD}"/>
                </a:ext>
              </a:extLst>
            </p:cNvPr>
            <p:cNvSpPr txBox="1"/>
            <p:nvPr/>
          </p:nvSpPr>
          <p:spPr>
            <a:xfrm>
              <a:off x="7850585" y="5719203"/>
              <a:ext cx="2250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入口参数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（预留）</a:t>
              </a:r>
            </a:p>
          </p:txBody>
        </p:sp>
        <p:sp>
          <p:nvSpPr>
            <p:cNvPr id="140" name="文本框 139">
              <a:extLst>
                <a:ext uri="{FF2B5EF4-FFF2-40B4-BE49-F238E27FC236}">
                  <a16:creationId xmlns:a16="http://schemas.microsoft.com/office/drawing/2014/main" id="{86D20AD2-B0A4-495D-BBE5-A7657944FCF1}"/>
                </a:ext>
              </a:extLst>
            </p:cNvPr>
            <p:cNvSpPr txBox="1"/>
            <p:nvPr/>
          </p:nvSpPr>
          <p:spPr>
            <a:xfrm>
              <a:off x="7851911" y="6014721"/>
              <a:ext cx="2250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入口参数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（预留）</a:t>
              </a:r>
            </a:p>
          </p:txBody>
        </p:sp>
      </p:grpSp>
      <p:sp>
        <p:nvSpPr>
          <p:cNvPr id="141" name="矩形 140">
            <a:extLst>
              <a:ext uri="{FF2B5EF4-FFF2-40B4-BE49-F238E27FC236}">
                <a16:creationId xmlns:a16="http://schemas.microsoft.com/office/drawing/2014/main" id="{705F0B4C-79AB-4860-B3C9-98F5DE101990}"/>
              </a:ext>
            </a:extLst>
          </p:cNvPr>
          <p:cNvSpPr/>
          <p:nvPr/>
        </p:nvSpPr>
        <p:spPr>
          <a:xfrm>
            <a:off x="1289968" y="2005285"/>
            <a:ext cx="2868070" cy="621981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2" name="直接箭头连接符 141">
            <a:extLst>
              <a:ext uri="{FF2B5EF4-FFF2-40B4-BE49-F238E27FC236}">
                <a16:creationId xmlns:a16="http://schemas.microsoft.com/office/drawing/2014/main" id="{9460BD81-96DD-4C59-9FFC-D275FBBA1790}"/>
              </a:ext>
            </a:extLst>
          </p:cNvPr>
          <p:cNvCxnSpPr/>
          <p:nvPr/>
        </p:nvCxnSpPr>
        <p:spPr>
          <a:xfrm>
            <a:off x="6640087" y="6121708"/>
            <a:ext cx="690880" cy="0"/>
          </a:xfrm>
          <a:prstGeom prst="straightConnector1">
            <a:avLst/>
          </a:prstGeom>
          <a:ln w="38100">
            <a:solidFill>
              <a:srgbClr val="FE5E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FD83DB73-38DB-4D9E-A73C-3FC75DF743DE}"/>
              </a:ext>
            </a:extLst>
          </p:cNvPr>
          <p:cNvSpPr txBox="1"/>
          <p:nvPr/>
        </p:nvSpPr>
        <p:spPr>
          <a:xfrm>
            <a:off x="2357859" y="1043779"/>
            <a:ext cx="747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66FF"/>
                </a:solidFill>
              </a:rPr>
              <a:t>函数</a:t>
            </a:r>
            <a:r>
              <a:rPr lang="en-US" altLang="zh-CN" sz="2400" b="1" dirty="0">
                <a:solidFill>
                  <a:srgbClr val="0066FF"/>
                </a:solidFill>
              </a:rPr>
              <a:t>Caller</a:t>
            </a:r>
            <a:r>
              <a:rPr lang="zh-CN" altLang="en-US" sz="2400" b="1" dirty="0">
                <a:solidFill>
                  <a:srgbClr val="0066FF"/>
                </a:solidFill>
              </a:rPr>
              <a:t>的机器级表示（</a:t>
            </a:r>
            <a:r>
              <a:rPr lang="en-US" altLang="zh-CN" sz="2400" b="1" dirty="0">
                <a:solidFill>
                  <a:srgbClr val="0066FF"/>
                </a:solidFill>
              </a:rPr>
              <a:t>2</a:t>
            </a:r>
            <a:r>
              <a:rPr lang="zh-CN" altLang="en-US" sz="2400" b="1" dirty="0">
                <a:solidFill>
                  <a:srgbClr val="0066FF"/>
                </a:solidFill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3935C6-0FAA-4845-BBA1-66C0F622E762}"/>
              </a:ext>
            </a:extLst>
          </p:cNvPr>
          <p:cNvSpPr txBox="1"/>
          <p:nvPr/>
        </p:nvSpPr>
        <p:spPr>
          <a:xfrm>
            <a:off x="10871281" y="6033042"/>
            <a:ext cx="1127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i="1" dirty="0">
                <a:solidFill>
                  <a:srgbClr val="0066FF"/>
                </a:solidFill>
                <a:hlinkClick r:id="rId4" action="ppaction://hlinksldjump"/>
              </a:rPr>
              <a:t>Skip</a:t>
            </a:r>
            <a:endParaRPr lang="zh-CN" altLang="en-US" b="1" i="1" dirty="0">
              <a:solidFill>
                <a:srgbClr val="00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77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2.96296E-6 L -2.91667E-6 -0.61412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718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2.96296E-6 L 4.375E-6 -0.61111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5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85185E-6 L -2.91667E-6 -0.60509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9" grpId="0" animBg="1"/>
      <p:bldP spid="80" grpId="0" animBg="1"/>
      <p:bldP spid="89" grpId="0" animBg="1"/>
      <p:bldP spid="95" grpId="0" animBg="1"/>
      <p:bldP spid="96" grpId="0" animBg="1"/>
      <p:bldP spid="135" grpId="0"/>
      <p:bldP spid="141" grpId="0" animBg="1"/>
      <p:bldP spid="141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447393" cy="742071"/>
            <a:chOff x="611493" y="278221"/>
            <a:chExt cx="4447393" cy="74207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12514"/>
              <a:ext cx="444739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An Example of Procedure Calling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4552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函数调用实例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C4E1FFB1-6BFB-458C-A0B6-55719ABB2903}"/>
              </a:ext>
            </a:extLst>
          </p:cNvPr>
          <p:cNvCxnSpPr>
            <a:cxnSpLocks/>
          </p:cNvCxnSpPr>
          <p:nvPr/>
        </p:nvCxnSpPr>
        <p:spPr>
          <a:xfrm flipV="1">
            <a:off x="3458226" y="2174109"/>
            <a:ext cx="4322861" cy="22895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9CD52035-0B83-4CF7-B770-9D5547356B0A}"/>
              </a:ext>
            </a:extLst>
          </p:cNvPr>
          <p:cNvCxnSpPr>
            <a:cxnSpLocks/>
          </p:cNvCxnSpPr>
          <p:nvPr/>
        </p:nvCxnSpPr>
        <p:spPr>
          <a:xfrm>
            <a:off x="3623460" y="2902557"/>
            <a:ext cx="4146135" cy="78934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>
            <a:extLst>
              <a:ext uri="{FF2B5EF4-FFF2-40B4-BE49-F238E27FC236}">
                <a16:creationId xmlns:a16="http://schemas.microsoft.com/office/drawing/2014/main" id="{E495797F-F17B-4D53-8851-ADACBF46C1BB}"/>
              </a:ext>
            </a:extLst>
          </p:cNvPr>
          <p:cNvSpPr/>
          <p:nvPr/>
        </p:nvSpPr>
        <p:spPr>
          <a:xfrm>
            <a:off x="1052064" y="5842404"/>
            <a:ext cx="2575139" cy="2587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52ED1838-8DC8-465C-B9FC-6A4FA680657F}"/>
              </a:ext>
            </a:extLst>
          </p:cNvPr>
          <p:cNvSpPr/>
          <p:nvPr/>
        </p:nvSpPr>
        <p:spPr>
          <a:xfrm>
            <a:off x="1052064" y="5529585"/>
            <a:ext cx="2575139" cy="258776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C7352C5D-DE41-4CDB-8A44-2D5C0BB8E2E6}"/>
              </a:ext>
            </a:extLst>
          </p:cNvPr>
          <p:cNvSpPr/>
          <p:nvPr/>
        </p:nvSpPr>
        <p:spPr>
          <a:xfrm>
            <a:off x="1052064" y="4308244"/>
            <a:ext cx="2575139" cy="2587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6F304482-59AC-41B3-9468-F3630E7F6566}"/>
              </a:ext>
            </a:extLst>
          </p:cNvPr>
          <p:cNvSpPr/>
          <p:nvPr/>
        </p:nvSpPr>
        <p:spPr>
          <a:xfrm>
            <a:off x="1052064" y="2776225"/>
            <a:ext cx="2575139" cy="258776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9427933A-9837-43EB-B628-077A362A64E8}"/>
              </a:ext>
            </a:extLst>
          </p:cNvPr>
          <p:cNvSpPr/>
          <p:nvPr/>
        </p:nvSpPr>
        <p:spPr>
          <a:xfrm>
            <a:off x="1052064" y="2479444"/>
            <a:ext cx="2575139" cy="2587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A98DB0E7-0323-4365-B153-DD0999798594}"/>
              </a:ext>
            </a:extLst>
          </p:cNvPr>
          <p:cNvSpPr/>
          <p:nvPr/>
        </p:nvSpPr>
        <p:spPr>
          <a:xfrm>
            <a:off x="902986" y="1798189"/>
            <a:ext cx="5115560" cy="47009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 </a:t>
            </a:r>
            <a:r>
              <a:rPr lang="pt-BR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((a + b) - (c + d)) * e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callee: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addiu	   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-8	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$s8, 4($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	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move	   $s8, 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addu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$v0, $a0, $a1	#    $v0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+ b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addu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$v1, $a2, 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a3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#    $v1 = c + d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subu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$v0, $v0, $v1	#    $v0 = $v0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$v1     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$v1, 24($s8)	#    $v1 = e 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$v0, $v1	#    $v0 * e	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mflo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$v0		#  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返回值存入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$v0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move	   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$s8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$s8, 4($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	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addiu	   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8	</a:t>
            </a:r>
          </a:p>
          <a:p>
            <a:pPr algn="just">
              <a:lnSpc>
                <a:spcPts val="24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jr	   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 action="ppaction://hlinksldjump"/>
              </a:rPr>
              <a:t>ra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            # 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caller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</a:p>
          <a:p>
            <a:pPr algn="just"/>
            <a:endParaRPr lang="en-US" altLang="zh-CN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44" name="直接连接符 143">
            <a:extLst>
              <a:ext uri="{FF2B5EF4-FFF2-40B4-BE49-F238E27FC236}">
                <a16:creationId xmlns:a16="http://schemas.microsoft.com/office/drawing/2014/main" id="{01605617-107B-4246-ADAE-488D14C5EB1C}"/>
              </a:ext>
            </a:extLst>
          </p:cNvPr>
          <p:cNvCxnSpPr/>
          <p:nvPr/>
        </p:nvCxnSpPr>
        <p:spPr>
          <a:xfrm>
            <a:off x="7786386" y="1731059"/>
            <a:ext cx="0" cy="466344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>
            <a:extLst>
              <a:ext uri="{FF2B5EF4-FFF2-40B4-BE49-F238E27FC236}">
                <a16:creationId xmlns:a16="http://schemas.microsoft.com/office/drawing/2014/main" id="{82604384-74BF-4400-AC23-8C91DA11DAAE}"/>
              </a:ext>
            </a:extLst>
          </p:cNvPr>
          <p:cNvCxnSpPr/>
          <p:nvPr/>
        </p:nvCxnSpPr>
        <p:spPr>
          <a:xfrm>
            <a:off x="10651506" y="1706749"/>
            <a:ext cx="0" cy="466344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>
            <a:extLst>
              <a:ext uri="{FF2B5EF4-FFF2-40B4-BE49-F238E27FC236}">
                <a16:creationId xmlns:a16="http://schemas.microsoft.com/office/drawing/2014/main" id="{530CD3BF-A49D-479B-A23F-805FE1EB364A}"/>
              </a:ext>
            </a:extLst>
          </p:cNvPr>
          <p:cNvCxnSpPr/>
          <p:nvPr/>
        </p:nvCxnSpPr>
        <p:spPr>
          <a:xfrm>
            <a:off x="7095506" y="3561119"/>
            <a:ext cx="690880" cy="0"/>
          </a:xfrm>
          <a:prstGeom prst="straightConnector1">
            <a:avLst/>
          </a:prstGeom>
          <a:ln w="38100">
            <a:solidFill>
              <a:srgbClr val="FE5E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文本框 146">
            <a:extLst>
              <a:ext uri="{FF2B5EF4-FFF2-40B4-BE49-F238E27FC236}">
                <a16:creationId xmlns:a16="http://schemas.microsoft.com/office/drawing/2014/main" id="{4DD338DB-4117-4FE4-BDC3-561A30A6BE59}"/>
              </a:ext>
            </a:extLst>
          </p:cNvPr>
          <p:cNvSpPr txBox="1"/>
          <p:nvPr/>
        </p:nvSpPr>
        <p:spPr>
          <a:xfrm>
            <a:off x="6424946" y="3565513"/>
            <a:ext cx="619750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F3AEE693-A2A9-4B78-AA5D-A4E89B86440F}"/>
              </a:ext>
            </a:extLst>
          </p:cNvPr>
          <p:cNvSpPr txBox="1"/>
          <p:nvPr/>
        </p:nvSpPr>
        <p:spPr>
          <a:xfrm>
            <a:off x="6424946" y="3170165"/>
            <a:ext cx="619750" cy="369332"/>
          </a:xfrm>
          <a:prstGeom prst="rect">
            <a:avLst/>
          </a:prstGeom>
          <a:solidFill>
            <a:srgbClr val="6398D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$s8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D048E812-1AFC-4225-901D-08935B36DF31}"/>
              </a:ext>
            </a:extLst>
          </p:cNvPr>
          <p:cNvGrpSpPr/>
          <p:nvPr/>
        </p:nvGrpSpPr>
        <p:grpSpPr>
          <a:xfrm>
            <a:off x="7781087" y="2365579"/>
            <a:ext cx="2883229" cy="3896360"/>
            <a:chOff x="7543581" y="2436830"/>
            <a:chExt cx="2883229" cy="3896360"/>
          </a:xfrm>
        </p:grpSpPr>
        <p:cxnSp>
          <p:nvCxnSpPr>
            <p:cNvPr id="150" name="直接连接符 149">
              <a:extLst>
                <a:ext uri="{FF2B5EF4-FFF2-40B4-BE49-F238E27FC236}">
                  <a16:creationId xmlns:a16="http://schemas.microsoft.com/office/drawing/2014/main" id="{09F2C17A-5D3E-4DAF-8763-FDB45F314C70}"/>
                </a:ext>
              </a:extLst>
            </p:cNvPr>
            <p:cNvCxnSpPr/>
            <p:nvPr/>
          </p:nvCxnSpPr>
          <p:spPr>
            <a:xfrm>
              <a:off x="7559040" y="6333190"/>
              <a:ext cx="2865120" cy="0"/>
            </a:xfrm>
            <a:prstGeom prst="line">
              <a:avLst/>
            </a:prstGeom>
            <a:ln w="38100">
              <a:solidFill>
                <a:srgbClr val="0000FF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>
              <a:extLst>
                <a:ext uri="{FF2B5EF4-FFF2-40B4-BE49-F238E27FC236}">
                  <a16:creationId xmlns:a16="http://schemas.microsoft.com/office/drawing/2014/main" id="{6A6E2BA3-EB0B-486A-B76F-DD97222D1804}"/>
                </a:ext>
              </a:extLst>
            </p:cNvPr>
            <p:cNvCxnSpPr/>
            <p:nvPr/>
          </p:nvCxnSpPr>
          <p:spPr>
            <a:xfrm>
              <a:off x="7548880" y="2436830"/>
              <a:ext cx="286512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>
              <a:extLst>
                <a:ext uri="{FF2B5EF4-FFF2-40B4-BE49-F238E27FC236}">
                  <a16:creationId xmlns:a16="http://schemas.microsoft.com/office/drawing/2014/main" id="{511550DC-A798-4DBD-9E8C-89FEE43E69B5}"/>
                </a:ext>
              </a:extLst>
            </p:cNvPr>
            <p:cNvCxnSpPr/>
            <p:nvPr/>
          </p:nvCxnSpPr>
          <p:spPr>
            <a:xfrm>
              <a:off x="7548880" y="2736550"/>
              <a:ext cx="286512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>
              <a:extLst>
                <a:ext uri="{FF2B5EF4-FFF2-40B4-BE49-F238E27FC236}">
                  <a16:creationId xmlns:a16="http://schemas.microsoft.com/office/drawing/2014/main" id="{B501C904-07A2-41F4-A872-A683DFC75871}"/>
                </a:ext>
              </a:extLst>
            </p:cNvPr>
            <p:cNvCxnSpPr/>
            <p:nvPr/>
          </p:nvCxnSpPr>
          <p:spPr>
            <a:xfrm>
              <a:off x="7559040" y="3036270"/>
              <a:ext cx="286512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>
              <a:extLst>
                <a:ext uri="{FF2B5EF4-FFF2-40B4-BE49-F238E27FC236}">
                  <a16:creationId xmlns:a16="http://schemas.microsoft.com/office/drawing/2014/main" id="{1B007947-7E88-4018-B9E6-950C11C11BF4}"/>
                </a:ext>
              </a:extLst>
            </p:cNvPr>
            <p:cNvCxnSpPr/>
            <p:nvPr/>
          </p:nvCxnSpPr>
          <p:spPr>
            <a:xfrm>
              <a:off x="7550206" y="3335990"/>
              <a:ext cx="286512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>
              <a:extLst>
                <a:ext uri="{FF2B5EF4-FFF2-40B4-BE49-F238E27FC236}">
                  <a16:creationId xmlns:a16="http://schemas.microsoft.com/office/drawing/2014/main" id="{E8A50FB7-39EE-4278-9257-0A004C55E425}"/>
                </a:ext>
              </a:extLst>
            </p:cNvPr>
            <p:cNvCxnSpPr/>
            <p:nvPr/>
          </p:nvCxnSpPr>
          <p:spPr>
            <a:xfrm>
              <a:off x="7550206" y="3635710"/>
              <a:ext cx="286512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>
              <a:extLst>
                <a:ext uri="{FF2B5EF4-FFF2-40B4-BE49-F238E27FC236}">
                  <a16:creationId xmlns:a16="http://schemas.microsoft.com/office/drawing/2014/main" id="{F7FF2E3B-B347-4785-97D4-1EE6AEC478A7}"/>
                </a:ext>
              </a:extLst>
            </p:cNvPr>
            <p:cNvCxnSpPr/>
            <p:nvPr/>
          </p:nvCxnSpPr>
          <p:spPr>
            <a:xfrm>
              <a:off x="7560366" y="3935430"/>
              <a:ext cx="286512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>
              <a:extLst>
                <a:ext uri="{FF2B5EF4-FFF2-40B4-BE49-F238E27FC236}">
                  <a16:creationId xmlns:a16="http://schemas.microsoft.com/office/drawing/2014/main" id="{A29662B1-484C-4C83-82FA-DA0CB18638B1}"/>
                </a:ext>
              </a:extLst>
            </p:cNvPr>
            <p:cNvCxnSpPr/>
            <p:nvPr/>
          </p:nvCxnSpPr>
          <p:spPr>
            <a:xfrm>
              <a:off x="7543581" y="4235150"/>
              <a:ext cx="286512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51D3ABB7-52BA-4CF8-B860-6ED5128BB4B1}"/>
                </a:ext>
              </a:extLst>
            </p:cNvPr>
            <p:cNvCxnSpPr/>
            <p:nvPr/>
          </p:nvCxnSpPr>
          <p:spPr>
            <a:xfrm>
              <a:off x="7543581" y="4534870"/>
              <a:ext cx="286512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BF96EF35-736B-437E-9969-DFAC3C2F0A92}"/>
                </a:ext>
              </a:extLst>
            </p:cNvPr>
            <p:cNvCxnSpPr/>
            <p:nvPr/>
          </p:nvCxnSpPr>
          <p:spPr>
            <a:xfrm>
              <a:off x="7553741" y="4834590"/>
              <a:ext cx="286512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>
              <a:extLst>
                <a:ext uri="{FF2B5EF4-FFF2-40B4-BE49-F238E27FC236}">
                  <a16:creationId xmlns:a16="http://schemas.microsoft.com/office/drawing/2014/main" id="{4DCB17B2-A693-4999-8B0A-2ABA583015DE}"/>
                </a:ext>
              </a:extLst>
            </p:cNvPr>
            <p:cNvCxnSpPr/>
            <p:nvPr/>
          </p:nvCxnSpPr>
          <p:spPr>
            <a:xfrm>
              <a:off x="7561690" y="5134310"/>
              <a:ext cx="286512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4D590B44-5CDF-4BB0-914A-37F412900BFC}"/>
                </a:ext>
              </a:extLst>
            </p:cNvPr>
            <p:cNvCxnSpPr/>
            <p:nvPr/>
          </p:nvCxnSpPr>
          <p:spPr>
            <a:xfrm>
              <a:off x="7544905" y="5434030"/>
              <a:ext cx="286512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>
              <a:extLst>
                <a:ext uri="{FF2B5EF4-FFF2-40B4-BE49-F238E27FC236}">
                  <a16:creationId xmlns:a16="http://schemas.microsoft.com/office/drawing/2014/main" id="{78905E50-14C0-41B9-B8F2-6C5DFC18403C}"/>
                </a:ext>
              </a:extLst>
            </p:cNvPr>
            <p:cNvCxnSpPr/>
            <p:nvPr/>
          </p:nvCxnSpPr>
          <p:spPr>
            <a:xfrm>
              <a:off x="7544905" y="5733750"/>
              <a:ext cx="286512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>
              <a:extLst>
                <a:ext uri="{FF2B5EF4-FFF2-40B4-BE49-F238E27FC236}">
                  <a16:creationId xmlns:a16="http://schemas.microsoft.com/office/drawing/2014/main" id="{FE6A2D0C-CCAA-48F1-9919-C4AB995FACA8}"/>
                </a:ext>
              </a:extLst>
            </p:cNvPr>
            <p:cNvCxnSpPr/>
            <p:nvPr/>
          </p:nvCxnSpPr>
          <p:spPr>
            <a:xfrm>
              <a:off x="7555065" y="6033470"/>
              <a:ext cx="2865120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组合 163">
            <a:extLst>
              <a:ext uri="{FF2B5EF4-FFF2-40B4-BE49-F238E27FC236}">
                <a16:creationId xmlns:a16="http://schemas.microsoft.com/office/drawing/2014/main" id="{EF3A1F5A-84C9-4D51-B5CF-6D8FED794CF2}"/>
              </a:ext>
            </a:extLst>
          </p:cNvPr>
          <p:cNvGrpSpPr/>
          <p:nvPr/>
        </p:nvGrpSpPr>
        <p:grpSpPr>
          <a:xfrm>
            <a:off x="10680004" y="2040668"/>
            <a:ext cx="659727" cy="2201949"/>
            <a:chOff x="10442498" y="2111919"/>
            <a:chExt cx="659727" cy="2201949"/>
          </a:xfrm>
        </p:grpSpPr>
        <p:sp>
          <p:nvSpPr>
            <p:cNvPr id="165" name="文本框 164">
              <a:extLst>
                <a:ext uri="{FF2B5EF4-FFF2-40B4-BE49-F238E27FC236}">
                  <a16:creationId xmlns:a16="http://schemas.microsoft.com/office/drawing/2014/main" id="{2D9D1A53-2289-4650-A6B7-0F6B0BA00D4E}"/>
                </a:ext>
              </a:extLst>
            </p:cNvPr>
            <p:cNvSpPr txBox="1"/>
            <p:nvPr/>
          </p:nvSpPr>
          <p:spPr>
            <a:xfrm>
              <a:off x="10442502" y="3929019"/>
              <a:ext cx="657073" cy="384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4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+ 0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文本框 165">
              <a:extLst>
                <a:ext uri="{FF2B5EF4-FFF2-40B4-BE49-F238E27FC236}">
                  <a16:creationId xmlns:a16="http://schemas.microsoft.com/office/drawing/2014/main" id="{3751C98A-9950-43CC-BB8B-B1697C778357}"/>
                </a:ext>
              </a:extLst>
            </p:cNvPr>
            <p:cNvSpPr txBox="1"/>
            <p:nvPr/>
          </p:nvSpPr>
          <p:spPr>
            <a:xfrm>
              <a:off x="10442502" y="3621342"/>
              <a:ext cx="657068" cy="384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4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+ 4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7DD03040-8E52-4913-B38F-CA98C13B468F}"/>
                </a:ext>
              </a:extLst>
            </p:cNvPr>
            <p:cNvSpPr txBox="1"/>
            <p:nvPr/>
          </p:nvSpPr>
          <p:spPr>
            <a:xfrm>
              <a:off x="10442498" y="3303291"/>
              <a:ext cx="659727" cy="384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4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+ 8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文本框 167">
              <a:extLst>
                <a:ext uri="{FF2B5EF4-FFF2-40B4-BE49-F238E27FC236}">
                  <a16:creationId xmlns:a16="http://schemas.microsoft.com/office/drawing/2014/main" id="{91EEDA3E-B488-4546-B07A-2F9AF8556887}"/>
                </a:ext>
              </a:extLst>
            </p:cNvPr>
            <p:cNvSpPr txBox="1"/>
            <p:nvPr/>
          </p:nvSpPr>
          <p:spPr>
            <a:xfrm>
              <a:off x="10442500" y="3014624"/>
              <a:ext cx="659722" cy="384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4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+12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48FC223C-4BB1-467F-830A-838DCF3E79D0}"/>
                </a:ext>
              </a:extLst>
            </p:cNvPr>
            <p:cNvSpPr txBox="1"/>
            <p:nvPr/>
          </p:nvSpPr>
          <p:spPr>
            <a:xfrm>
              <a:off x="10442500" y="2706947"/>
              <a:ext cx="658402" cy="384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4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+16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AC4D0B04-57F3-43A1-900E-3FDE00D8682D}"/>
                </a:ext>
              </a:extLst>
            </p:cNvPr>
            <p:cNvSpPr txBox="1"/>
            <p:nvPr/>
          </p:nvSpPr>
          <p:spPr>
            <a:xfrm>
              <a:off x="10443826" y="2419596"/>
              <a:ext cx="657073" cy="384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4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+20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文本框 170">
              <a:extLst>
                <a:ext uri="{FF2B5EF4-FFF2-40B4-BE49-F238E27FC236}">
                  <a16:creationId xmlns:a16="http://schemas.microsoft.com/office/drawing/2014/main" id="{60999290-DC99-4A78-9B94-6DF6FA288EBA}"/>
                </a:ext>
              </a:extLst>
            </p:cNvPr>
            <p:cNvSpPr txBox="1"/>
            <p:nvPr/>
          </p:nvSpPr>
          <p:spPr>
            <a:xfrm>
              <a:off x="10443826" y="2111919"/>
              <a:ext cx="657068" cy="3848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ts val="2400"/>
                </a:lnSpc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+24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72" name="直接连接符 171">
            <a:extLst>
              <a:ext uri="{FF2B5EF4-FFF2-40B4-BE49-F238E27FC236}">
                <a16:creationId xmlns:a16="http://schemas.microsoft.com/office/drawing/2014/main" id="{6ED40CAD-E9E1-410A-B7B3-AEBE3E5E2E9A}"/>
              </a:ext>
            </a:extLst>
          </p:cNvPr>
          <p:cNvCxnSpPr/>
          <p:nvPr/>
        </p:nvCxnSpPr>
        <p:spPr>
          <a:xfrm>
            <a:off x="7786386" y="2065859"/>
            <a:ext cx="2865120" cy="0"/>
          </a:xfrm>
          <a:prstGeom prst="line">
            <a:avLst/>
          </a:prstGeom>
          <a:ln w="38100">
            <a:solidFill>
              <a:srgbClr val="0000FF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文本框 172">
            <a:extLst>
              <a:ext uri="{FF2B5EF4-FFF2-40B4-BE49-F238E27FC236}">
                <a16:creationId xmlns:a16="http://schemas.microsoft.com/office/drawing/2014/main" id="{484C8869-1DC1-4EE6-AD2B-EDE41D9CAF6E}"/>
              </a:ext>
            </a:extLst>
          </p:cNvPr>
          <p:cNvSpPr txBox="1"/>
          <p:nvPr/>
        </p:nvSpPr>
        <p:spPr>
          <a:xfrm>
            <a:off x="8085440" y="2053397"/>
            <a:ext cx="22502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入口参数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 = 75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97541508-6095-4925-9CBA-69F34701C21D}"/>
              </a:ext>
            </a:extLst>
          </p:cNvPr>
          <p:cNvGrpSpPr/>
          <p:nvPr/>
        </p:nvGrpSpPr>
        <p:grpSpPr>
          <a:xfrm>
            <a:off x="8086766" y="2356872"/>
            <a:ext cx="2252872" cy="1239698"/>
            <a:chOff x="7849260" y="5113577"/>
            <a:chExt cx="2252872" cy="1239698"/>
          </a:xfrm>
        </p:grpSpPr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2C4ACA6B-B146-4C3B-A8FC-8E0F7CC35FD5}"/>
                </a:ext>
              </a:extLst>
            </p:cNvPr>
            <p:cNvSpPr txBox="1"/>
            <p:nvPr/>
          </p:nvSpPr>
          <p:spPr>
            <a:xfrm>
              <a:off x="7849260" y="5113577"/>
              <a:ext cx="2250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入口参数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（预留）</a:t>
              </a:r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A1A3EF11-6522-4874-AB58-2F615ECA82B8}"/>
                </a:ext>
              </a:extLst>
            </p:cNvPr>
            <p:cNvSpPr txBox="1"/>
            <p:nvPr/>
          </p:nvSpPr>
          <p:spPr>
            <a:xfrm>
              <a:off x="7850586" y="5409095"/>
              <a:ext cx="2250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入口参数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（预留）</a:t>
              </a:r>
            </a:p>
          </p:txBody>
        </p: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8FBA0CDE-5001-4BCF-8E76-8092FD184F27}"/>
                </a:ext>
              </a:extLst>
            </p:cNvPr>
            <p:cNvSpPr txBox="1"/>
            <p:nvPr/>
          </p:nvSpPr>
          <p:spPr>
            <a:xfrm>
              <a:off x="7850585" y="5719203"/>
              <a:ext cx="2250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入口参数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（预留）</a:t>
              </a:r>
            </a:p>
          </p:txBody>
        </p: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B388D959-6186-46AD-8219-7104CEF9D5F1}"/>
                </a:ext>
              </a:extLst>
            </p:cNvPr>
            <p:cNvSpPr txBox="1"/>
            <p:nvPr/>
          </p:nvSpPr>
          <p:spPr>
            <a:xfrm>
              <a:off x="7851911" y="6014721"/>
              <a:ext cx="22502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入口参数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（预留）</a:t>
              </a:r>
            </a:p>
          </p:txBody>
        </p:sp>
      </p:grpSp>
      <p:sp>
        <p:nvSpPr>
          <p:cNvPr id="179" name="文本框 178">
            <a:extLst>
              <a:ext uri="{FF2B5EF4-FFF2-40B4-BE49-F238E27FC236}">
                <a16:creationId xmlns:a16="http://schemas.microsoft.com/office/drawing/2014/main" id="{64D29D3C-A4CE-4F24-98D1-DBEFD57D3456}"/>
              </a:ext>
            </a:extLst>
          </p:cNvPr>
          <p:cNvSpPr txBox="1"/>
          <p:nvPr/>
        </p:nvSpPr>
        <p:spPr>
          <a:xfrm>
            <a:off x="7891326" y="3553339"/>
            <a:ext cx="27372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caller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中的旧值）</a:t>
            </a: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47C5F151-6367-48F9-BA9E-8813C0EA4069}"/>
              </a:ext>
            </a:extLst>
          </p:cNvPr>
          <p:cNvSpPr/>
          <p:nvPr/>
        </p:nvSpPr>
        <p:spPr>
          <a:xfrm>
            <a:off x="1048321" y="3345679"/>
            <a:ext cx="2575139" cy="188659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1" name="直接箭头连接符 180">
            <a:extLst>
              <a:ext uri="{FF2B5EF4-FFF2-40B4-BE49-F238E27FC236}">
                <a16:creationId xmlns:a16="http://schemas.microsoft.com/office/drawing/2014/main" id="{427274DF-B296-4BFD-ACC8-9E3FC25B3CFB}"/>
              </a:ext>
            </a:extLst>
          </p:cNvPr>
          <p:cNvCxnSpPr/>
          <p:nvPr/>
        </p:nvCxnSpPr>
        <p:spPr>
          <a:xfrm>
            <a:off x="7105666" y="3561119"/>
            <a:ext cx="690880" cy="0"/>
          </a:xfrm>
          <a:prstGeom prst="straightConnector1">
            <a:avLst/>
          </a:prstGeom>
          <a:ln w="38100">
            <a:solidFill>
              <a:srgbClr val="FE5E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直接箭头连接符 181">
            <a:extLst>
              <a:ext uri="{FF2B5EF4-FFF2-40B4-BE49-F238E27FC236}">
                <a16:creationId xmlns:a16="http://schemas.microsoft.com/office/drawing/2014/main" id="{E316433C-A7E8-463B-B9D8-B076C983CDE3}"/>
              </a:ext>
            </a:extLst>
          </p:cNvPr>
          <p:cNvCxnSpPr/>
          <p:nvPr/>
        </p:nvCxnSpPr>
        <p:spPr>
          <a:xfrm>
            <a:off x="7105666" y="4163899"/>
            <a:ext cx="690880" cy="0"/>
          </a:xfrm>
          <a:prstGeom prst="straightConnector1">
            <a:avLst/>
          </a:prstGeom>
          <a:ln w="38100">
            <a:solidFill>
              <a:srgbClr val="FE5E3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任意多边形: 形状 182">
            <a:extLst>
              <a:ext uri="{FF2B5EF4-FFF2-40B4-BE49-F238E27FC236}">
                <a16:creationId xmlns:a16="http://schemas.microsoft.com/office/drawing/2014/main" id="{06CED214-DA44-4C03-8532-65D55B7A62F9}"/>
              </a:ext>
            </a:extLst>
          </p:cNvPr>
          <p:cNvSpPr/>
          <p:nvPr/>
        </p:nvSpPr>
        <p:spPr>
          <a:xfrm>
            <a:off x="3530503" y="2000617"/>
            <a:ext cx="814180" cy="1406324"/>
          </a:xfrm>
          <a:custGeom>
            <a:avLst/>
            <a:gdLst>
              <a:gd name="connsiteX0" fmla="*/ 34725 w 814180"/>
              <a:gd name="connsiteY0" fmla="*/ 1406324 h 1406324"/>
              <a:gd name="connsiteX1" fmla="*/ 677119 w 814180"/>
              <a:gd name="connsiteY1" fmla="*/ 1006998 h 1406324"/>
              <a:gd name="connsiteX2" fmla="*/ 758142 w 814180"/>
              <a:gd name="connsiteY2" fmla="*/ 416689 h 1406324"/>
              <a:gd name="connsiteX3" fmla="*/ 0 w 814180"/>
              <a:gd name="connsiteY3" fmla="*/ 0 h 140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14180" h="1406324">
                <a:moveTo>
                  <a:pt x="34725" y="1406324"/>
                </a:moveTo>
                <a:cubicBezTo>
                  <a:pt x="295637" y="1289130"/>
                  <a:pt x="556550" y="1171937"/>
                  <a:pt x="677119" y="1006998"/>
                </a:cubicBezTo>
                <a:cubicBezTo>
                  <a:pt x="797689" y="842059"/>
                  <a:pt x="870995" y="584522"/>
                  <a:pt x="758142" y="416689"/>
                </a:cubicBezTo>
                <a:cubicBezTo>
                  <a:pt x="645289" y="248856"/>
                  <a:pt x="322644" y="124428"/>
                  <a:pt x="0" y="0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C5DF059-5816-4698-B585-F2BE834D9771}"/>
              </a:ext>
            </a:extLst>
          </p:cNvPr>
          <p:cNvSpPr txBox="1"/>
          <p:nvPr/>
        </p:nvSpPr>
        <p:spPr>
          <a:xfrm>
            <a:off x="2357859" y="1043779"/>
            <a:ext cx="747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66FF"/>
                </a:solidFill>
              </a:rPr>
              <a:t>函数</a:t>
            </a:r>
            <a:r>
              <a:rPr lang="en-US" altLang="zh-CN" sz="2400" b="1" dirty="0">
                <a:solidFill>
                  <a:srgbClr val="0066FF"/>
                </a:solidFill>
              </a:rPr>
              <a:t>Caller</a:t>
            </a:r>
            <a:r>
              <a:rPr lang="zh-CN" altLang="en-US" sz="2400" b="1" dirty="0">
                <a:solidFill>
                  <a:srgbClr val="0066FF"/>
                </a:solidFill>
              </a:rPr>
              <a:t>的机器级表示（</a:t>
            </a:r>
            <a:r>
              <a:rPr lang="en-US" altLang="zh-CN" sz="2400" b="1" dirty="0">
                <a:solidFill>
                  <a:srgbClr val="0066FF"/>
                </a:solidFill>
              </a:rPr>
              <a:t>3</a:t>
            </a:r>
            <a:r>
              <a:rPr lang="zh-CN" altLang="en-US" sz="2400" b="1" dirty="0">
                <a:solidFill>
                  <a:srgbClr val="0066FF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6307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3.54167E-6 0.0879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39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0.00039 0.08148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07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7 L -3.75E-6 0.0824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12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96296E-6 L 3.54167E-6 0.00023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7037E-7 L -3.75E-6 0.00023 " pathEditMode="relative" rAng="0" ptsTypes="AA">
                                      <p:cBhvr>
                                        <p:cTn id="69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7.40741E-7 L -3.75E-6 0.00023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77" grpId="0" animBg="1"/>
      <p:bldP spid="147" grpId="0" animBg="1"/>
      <p:bldP spid="147" grpId="1" animBg="1"/>
      <p:bldP spid="148" grpId="0" animBg="1"/>
      <p:bldP spid="148" grpId="1" animBg="1"/>
      <p:bldP spid="179" grpId="0"/>
      <p:bldP spid="180" grpId="0" animBg="1"/>
      <p:bldP spid="18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5314292" cy="761775"/>
            <a:chOff x="611493" y="278221"/>
            <a:chExt cx="5314292" cy="7617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32218"/>
              <a:ext cx="53142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An Example of Recursive Procedure Calling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21216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递归函数调用实例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49EEFD5-F173-4115-A5D6-C9110F1B4E2C}"/>
              </a:ext>
            </a:extLst>
          </p:cNvPr>
          <p:cNvGrpSpPr/>
          <p:nvPr/>
        </p:nvGrpSpPr>
        <p:grpSpPr>
          <a:xfrm>
            <a:off x="3025936" y="1493998"/>
            <a:ext cx="6155961" cy="4493736"/>
            <a:chOff x="1076960" y="2286000"/>
            <a:chExt cx="2875280" cy="4053575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AB848076-3907-46D2-8FA3-0921A67F126C}"/>
                </a:ext>
              </a:extLst>
            </p:cNvPr>
            <p:cNvSpPr/>
            <p:nvPr/>
          </p:nvSpPr>
          <p:spPr>
            <a:xfrm>
              <a:off x="1076960" y="2286000"/>
              <a:ext cx="2875280" cy="4023360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just">
                <a:lnSpc>
                  <a:spcPts val="3600"/>
                </a:lnSpc>
              </a:pPr>
              <a:r>
                <a:rPr lang="en-US" altLang="zh-CN" sz="28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factorial (</a:t>
              </a:r>
              <a:r>
                <a:rPr lang="en-US" altLang="zh-CN" sz="28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</a:t>
              </a:r>
              <a:r>
                <a: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n) {</a:t>
              </a:r>
            </a:p>
            <a:p>
              <a:pPr algn="just">
                <a:lnSpc>
                  <a:spcPts val="3600"/>
                </a:lnSpc>
              </a:pPr>
              <a:endPara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ts val="3600"/>
                </a:lnSpc>
              </a:pPr>
              <a:r>
                <a: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if (n &lt; 2) </a:t>
              </a:r>
            </a:p>
            <a:p>
              <a:pPr algn="just">
                <a:lnSpc>
                  <a:spcPts val="3600"/>
                </a:lnSpc>
              </a:pPr>
              <a:r>
                <a: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return 1;</a:t>
              </a:r>
            </a:p>
            <a:p>
              <a:pPr algn="just">
                <a:lnSpc>
                  <a:spcPts val="3600"/>
                </a:lnSpc>
              </a:pPr>
              <a:r>
                <a: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else</a:t>
              </a:r>
            </a:p>
            <a:p>
              <a:pPr algn="just">
                <a:lnSpc>
                  <a:spcPts val="3600"/>
                </a:lnSpc>
              </a:pPr>
              <a:r>
                <a: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return (n * factorial(n - 1));</a:t>
              </a:r>
            </a:p>
            <a:p>
              <a:pPr algn="just">
                <a:lnSpc>
                  <a:spcPts val="3600"/>
                </a:lnSpc>
              </a:pPr>
              <a:endPara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ts val="3600"/>
                </a:lnSpc>
              </a:pPr>
              <a:r>
                <a:rPr lang="en-US" altLang="zh-CN" sz="28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}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FE5FEE98-28E6-4CBC-A1B2-ABDB3EA78E1B}"/>
                </a:ext>
              </a:extLst>
            </p:cNvPr>
            <p:cNvSpPr txBox="1"/>
            <p:nvPr/>
          </p:nvSpPr>
          <p:spPr>
            <a:xfrm>
              <a:off x="2653267" y="5923130"/>
              <a:ext cx="1298969" cy="416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调用函数</a:t>
              </a:r>
              <a:r>
                <a:rPr lang="en-US" altLang="zh-CN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2400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被调函数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1752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5314292" cy="761775"/>
            <a:chOff x="611493" y="278221"/>
            <a:chExt cx="5314292" cy="7617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32218"/>
              <a:ext cx="53142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An Example of Recursive Procedure Calling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21216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递归函数调用实例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FD9A6161-CE06-4DA2-99E0-07DDDE14FE28}"/>
              </a:ext>
            </a:extLst>
          </p:cNvPr>
          <p:cNvSpPr/>
          <p:nvPr/>
        </p:nvSpPr>
        <p:spPr>
          <a:xfrm>
            <a:off x="7039050" y="2483655"/>
            <a:ext cx="2557778" cy="803555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228ECF-F562-4476-98C8-1EDF341C1A9F}"/>
              </a:ext>
            </a:extLst>
          </p:cNvPr>
          <p:cNvSpPr/>
          <p:nvPr/>
        </p:nvSpPr>
        <p:spPr>
          <a:xfrm>
            <a:off x="7039050" y="2186095"/>
            <a:ext cx="2575139" cy="2587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5A3D4A-341B-4F14-BCD6-01814B0739B5}"/>
              </a:ext>
            </a:extLst>
          </p:cNvPr>
          <p:cNvSpPr/>
          <p:nvPr/>
        </p:nvSpPr>
        <p:spPr>
          <a:xfrm>
            <a:off x="2423431" y="5559181"/>
            <a:ext cx="2575139" cy="87055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A8CF2D4-5479-45C6-8BDF-41C2BB6EBA4C}"/>
              </a:ext>
            </a:extLst>
          </p:cNvPr>
          <p:cNvSpPr/>
          <p:nvPr/>
        </p:nvSpPr>
        <p:spPr>
          <a:xfrm>
            <a:off x="2423431" y="3976309"/>
            <a:ext cx="2987734" cy="659351"/>
          </a:xfrm>
          <a:prstGeom prst="rect">
            <a:avLst/>
          </a:prstGeom>
          <a:solidFill>
            <a:srgbClr val="00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14B5D82-D5DD-4CDC-8F7E-0398FB3375CE}"/>
              </a:ext>
            </a:extLst>
          </p:cNvPr>
          <p:cNvSpPr/>
          <p:nvPr/>
        </p:nvSpPr>
        <p:spPr>
          <a:xfrm>
            <a:off x="2423431" y="3453521"/>
            <a:ext cx="2575139" cy="2587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1CB7C1-5598-43F1-BEF7-7185B4F1341E}"/>
              </a:ext>
            </a:extLst>
          </p:cNvPr>
          <p:cNvSpPr/>
          <p:nvPr/>
        </p:nvSpPr>
        <p:spPr>
          <a:xfrm>
            <a:off x="1728544" y="1857996"/>
            <a:ext cx="4377101" cy="47009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factorial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10:  addiu	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-24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14: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20($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18: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$s8, 16($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1c:  move	$s8, 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20: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$a0, 24($s8)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24: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$v0, 24($s8)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28: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slti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$v0, $v0, 2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2c: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beq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$v0, $zero, ELSE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30:  li		$v0, 1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34:  j		DONE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ELSE: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38: 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$v0, 24($s8)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3c:  addiu	$v0, $v0, -1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40:  move	$a0, $v0</a:t>
            </a:r>
          </a:p>
          <a:p>
            <a:pPr algn="just"/>
            <a:endParaRPr lang="en-US" altLang="zh-CN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BA1996-A5D3-4B6C-8EF8-407175491D4B}"/>
              </a:ext>
            </a:extLst>
          </p:cNvPr>
          <p:cNvSpPr txBox="1"/>
          <p:nvPr/>
        </p:nvSpPr>
        <p:spPr>
          <a:xfrm>
            <a:off x="9381280" y="6177045"/>
            <a:ext cx="1103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汇编代码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59FC4C5-EDA3-4FB3-9145-1AA2F3BA53A0}"/>
              </a:ext>
            </a:extLst>
          </p:cNvPr>
          <p:cNvSpPr/>
          <p:nvPr/>
        </p:nvSpPr>
        <p:spPr>
          <a:xfrm>
            <a:off x="6105645" y="1857996"/>
            <a:ext cx="4377101" cy="470095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/>
            <a:r>
              <a:rPr lang="en-US" altLang="zh-CN" dirty="0">
                <a:solidFill>
                  <a:schemeClr val="tx1"/>
                </a:solidFill>
                <a:latin typeface="+mj-ea"/>
                <a:ea typeface="+mj-ea"/>
              </a:rPr>
              <a:t>  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44:	jal	factorial</a:t>
            </a:r>
          </a:p>
          <a:p>
            <a:pPr algn="just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48:	move	$v1, $v0</a:t>
            </a:r>
          </a:p>
          <a:p>
            <a:pPr algn="just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4c:	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$v0, 24($s8)</a:t>
            </a:r>
          </a:p>
          <a:p>
            <a:pPr algn="just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50:	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$v1, $v0</a:t>
            </a:r>
          </a:p>
          <a:p>
            <a:pPr algn="just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54:	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mflo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$v0</a:t>
            </a:r>
          </a:p>
          <a:p>
            <a:pPr algn="just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DONE:</a:t>
            </a:r>
          </a:p>
          <a:p>
            <a:pPr algn="just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58:	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20($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just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5c:	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$s8, 16($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just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60:	addiu	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$sp,24</a:t>
            </a:r>
          </a:p>
          <a:p>
            <a:pPr algn="just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64:	jr	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en-US" altLang="zh-CN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CD43820-123D-4A91-84C3-DC0FF6A196BE}"/>
              </a:ext>
            </a:extLst>
          </p:cNvPr>
          <p:cNvSpPr txBox="1"/>
          <p:nvPr/>
        </p:nvSpPr>
        <p:spPr>
          <a:xfrm>
            <a:off x="6456373" y="5817958"/>
            <a:ext cx="1868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计算参数“</a:t>
            </a:r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zh-CN" altLang="en-US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AB751A0-E330-42CC-B074-26E8A7A957B8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998570" y="5994458"/>
            <a:ext cx="1457803" cy="8166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18F8B85-0F7A-4A41-B9B0-02F5ADF5A54F}"/>
              </a:ext>
            </a:extLst>
          </p:cNvPr>
          <p:cNvSpPr txBox="1"/>
          <p:nvPr/>
        </p:nvSpPr>
        <p:spPr>
          <a:xfrm>
            <a:off x="9596828" y="1329687"/>
            <a:ext cx="1682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factorial(n - 1)</a:t>
            </a:r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BAA76ACD-9A35-4FA1-ADA6-94ABA2E8FD0D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9596828" y="1699019"/>
            <a:ext cx="841325" cy="608298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43385ACF-B414-4DDD-A96D-CFB5357BA77C}"/>
              </a:ext>
            </a:extLst>
          </p:cNvPr>
          <p:cNvSpPr txBox="1"/>
          <p:nvPr/>
        </p:nvSpPr>
        <p:spPr>
          <a:xfrm>
            <a:off x="8324603" y="4930080"/>
            <a:ext cx="205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 * factorial(n - 1)</a:t>
            </a:r>
            <a:endParaRPr lang="zh-CN" altLang="en-US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8961D94-D925-4E48-B7D4-4284FB65201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9596828" y="2885433"/>
            <a:ext cx="420662" cy="2044647"/>
          </a:xfrm>
          <a:prstGeom prst="bentConnector2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F6790C9A-77E4-40E5-9622-C4D867B46C12}"/>
              </a:ext>
            </a:extLst>
          </p:cNvPr>
          <p:cNvSpPr txBox="1"/>
          <p:nvPr/>
        </p:nvSpPr>
        <p:spPr>
          <a:xfrm>
            <a:off x="2357859" y="1103154"/>
            <a:ext cx="747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66FF"/>
                </a:solidFill>
              </a:rPr>
              <a:t>递归函数调用的机器级表示</a:t>
            </a:r>
          </a:p>
        </p:txBody>
      </p:sp>
    </p:spTree>
    <p:extLst>
      <p:ext uri="{BB962C8B-B14F-4D97-AF65-F5344CB8AC3E}">
        <p14:creationId xmlns:p14="http://schemas.microsoft.com/office/powerpoint/2010/main" val="309843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7" grpId="0"/>
      <p:bldP spid="20" grpId="0"/>
      <p:bldP spid="2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5314292" cy="761775"/>
            <a:chOff x="611493" y="278221"/>
            <a:chExt cx="5314292" cy="76177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32218"/>
              <a:ext cx="5314292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An Example of Recursive Procedure Calling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21216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递归函数调用实例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BFC879D1-DC44-4D6D-9FC0-8EC1A4B76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206" y="1692730"/>
            <a:ext cx="8103556" cy="502994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4E7AA95-B1C1-4D99-9511-62479C101B64}"/>
              </a:ext>
            </a:extLst>
          </p:cNvPr>
          <p:cNvSpPr txBox="1"/>
          <p:nvPr/>
        </p:nvSpPr>
        <p:spPr>
          <a:xfrm>
            <a:off x="2357859" y="1103154"/>
            <a:ext cx="7474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66FF"/>
                </a:solidFill>
              </a:rPr>
              <a:t>递归函数调用栈的变化情况</a:t>
            </a:r>
          </a:p>
        </p:txBody>
      </p:sp>
    </p:spTree>
    <p:extLst>
      <p:ext uri="{BB962C8B-B14F-4D97-AF65-F5344CB8AC3E}">
        <p14:creationId xmlns:p14="http://schemas.microsoft.com/office/powerpoint/2010/main" val="1056194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257388" cy="742071"/>
            <a:chOff x="611493" y="278221"/>
            <a:chExt cx="4257388" cy="74207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12514"/>
              <a:ext cx="42573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Summary of Procedure Calling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8337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函数调用的总结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641269" y="1280686"/>
            <a:ext cx="10913423" cy="417120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参数小于</a:t>
            </a:r>
            <a:r>
              <a:rPr lang="en-US" altLang="zh-CN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个时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，通过寄存器</a:t>
            </a:r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</a:t>
            </a:r>
            <a:r>
              <a:rPr lang="en-US" altLang="zh-CN" sz="2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a0</a:t>
            </a:r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~ $</a:t>
            </a:r>
            <a:r>
              <a:rPr lang="en-US" altLang="zh-CN" sz="2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传递参数，但在当前栈帧中仍然为其保留空间；</a:t>
            </a: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参数大于等于</a:t>
            </a:r>
            <a:r>
              <a:rPr lang="en-US" altLang="zh-CN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</a:t>
            </a: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个时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，多出的通过栈传递</a:t>
            </a: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返回值保存在寄存器</a:t>
            </a:r>
            <a:r>
              <a:rPr lang="en-US" altLang="zh-CN" sz="2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</a:t>
            </a:r>
            <a:r>
              <a:rPr lang="en-US" altLang="zh-CN" sz="2800" dirty="0" err="1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</a:t>
            </a: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通过指令</a:t>
            </a:r>
            <a:r>
              <a:rPr lang="en-US" altLang="zh-CN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JAL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完成函数调用，同时将返回地址保存到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$ra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寄存器中</a:t>
            </a:r>
          </a:p>
          <a:p>
            <a:pPr marL="342900" indent="-342900" algn="just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通过指令</a:t>
            </a:r>
            <a:r>
              <a:rPr lang="en-US" altLang="zh-CN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JR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完成函数返回</a:t>
            </a:r>
            <a:endParaRPr lang="zh-CN" altLang="en-US" sz="28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112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257388" cy="742071"/>
            <a:chOff x="611493" y="278221"/>
            <a:chExt cx="4257388" cy="74207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12514"/>
              <a:ext cx="4257388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Summary of Procedure Calling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8337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函数调用的总结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641269" y="1280686"/>
            <a:ext cx="10913423" cy="519770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进入被调函数之后，完成如下准备工作：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914400" lvl="1" indent="-4572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形成新的栈帧（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addiu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$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  $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  -N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表示当前栈帧的大小</a:t>
            </a:r>
          </a:p>
          <a:p>
            <a:pPr marL="914400" lvl="1" indent="-4572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将帧指针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旧值压入栈中，以确保调用结束后可以恢复调用函数的栈底</a:t>
            </a:r>
          </a:p>
          <a:p>
            <a:pPr marL="914400" lvl="1" indent="-4572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如果被调函数不是叶函数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，还需要将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$ra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寄存器的值压入栈中，以确保正确返回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在函数调用返回之前，完成如下结束工作：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914400" lvl="1" indent="-4572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将帧指针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的旧值出栈，恢复调用函数的栈底</a:t>
            </a:r>
          </a:p>
          <a:p>
            <a:pPr marL="914400" lvl="1" indent="-4572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销毁当前栈帧（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addiu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$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  $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sp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  N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表示当前栈帧的大小</a:t>
            </a:r>
          </a:p>
          <a:p>
            <a:pPr marL="914400" lvl="1" indent="-4572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如果被调用函数不是叶函数，还需要将返回地址出栈，存入寄存器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$ra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215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4430050" cy="718321"/>
            <a:chOff x="635244" y="278221"/>
            <a:chExt cx="4430050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88764"/>
              <a:ext cx="443005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Instruction Set Architecture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ISA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83372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指令集体系结构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D45F7DA-B4EA-727C-F9BC-BBC29DC38E7C}"/>
              </a:ext>
            </a:extLst>
          </p:cNvPr>
          <p:cNvSpPr/>
          <p:nvPr/>
        </p:nvSpPr>
        <p:spPr>
          <a:xfrm>
            <a:off x="1056904" y="1268813"/>
            <a:ext cx="10070275" cy="47052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指令集体系结构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的影响因素：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20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工艺技术：早期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 80/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90's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  21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世纪初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20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计算机体系结构：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SIMD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、多核、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SIMT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等</a:t>
            </a:r>
          </a:p>
          <a:p>
            <a:pPr marL="800100" lvl="1" indent="-342900" algn="just">
              <a:lnSpc>
                <a:spcPct val="20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操作系统：虚拟存储、多进程、异常和中断、内核态和用户态等</a:t>
            </a:r>
          </a:p>
          <a:p>
            <a:pPr marL="800100" lvl="1" indent="-342900" algn="just">
              <a:lnSpc>
                <a:spcPct val="20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编译技术：指令调度和寄存器数目、乘法指令、浮点处理等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800100" lvl="1" indent="-342900" algn="just">
              <a:lnSpc>
                <a:spcPct val="20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应用程序：指令是从算法中抽象出的“公共算子”</a:t>
            </a:r>
          </a:p>
        </p:txBody>
      </p:sp>
    </p:spTree>
    <p:extLst>
      <p:ext uri="{BB962C8B-B14F-4D97-AF65-F5344CB8AC3E}">
        <p14:creationId xmlns:p14="http://schemas.microsoft.com/office/powerpoint/2010/main" val="2348858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5474060" cy="730197"/>
            <a:chOff x="611493" y="278221"/>
            <a:chExt cx="5474060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480365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MIPS Memory Layout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（</a:t>
              </a:r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An Example</a:t>
              </a:r>
              <a:r>
                <a:rPr lang="zh-CN" altLang="en-US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）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88806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MIPS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内存分配（一个例子）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pic>
        <p:nvPicPr>
          <p:cNvPr id="2" name="Picture 8" descr="f02-13-P374493">
            <a:extLst>
              <a:ext uri="{FF2B5EF4-FFF2-40B4-BE49-F238E27FC236}">
                <a16:creationId xmlns:a16="http://schemas.microsoft.com/office/drawing/2014/main" id="{72B8A036-B376-49C8-ADC2-2867B68AA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985" y="1430997"/>
            <a:ext cx="4454586" cy="353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8870A61-9DB7-4D32-BA4C-47778FFB168F}"/>
              </a:ext>
            </a:extLst>
          </p:cNvPr>
          <p:cNvSpPr/>
          <p:nvPr/>
        </p:nvSpPr>
        <p:spPr>
          <a:xfrm>
            <a:off x="641269" y="1280686"/>
            <a:ext cx="6448299" cy="457131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Text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段：程序代码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Static data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段：全局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/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静态变量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用于访问该区域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动态数据段：堆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例如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语言中的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malloc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Java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new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栈：局部变量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DF644FD-5B73-487E-8E5B-1B60A5C3F4AE}"/>
              </a:ext>
            </a:extLst>
          </p:cNvPr>
          <p:cNvSpPr txBox="1"/>
          <p:nvPr/>
        </p:nvSpPr>
        <p:spPr>
          <a:xfrm>
            <a:off x="8087096" y="5398050"/>
            <a:ext cx="3206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66FF"/>
                </a:solidFill>
              </a:rPr>
              <a:t>内存分配由软件规定</a:t>
            </a:r>
          </a:p>
        </p:txBody>
      </p:sp>
    </p:spTree>
    <p:extLst>
      <p:ext uri="{BB962C8B-B14F-4D97-AF65-F5344CB8AC3E}">
        <p14:creationId xmlns:p14="http://schemas.microsoft.com/office/powerpoint/2010/main" val="316079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63137F-1545-4A23-8985-F45AD0E643AA}"/>
              </a:ext>
            </a:extLst>
          </p:cNvPr>
          <p:cNvSpPr txBox="1"/>
          <p:nvPr/>
        </p:nvSpPr>
        <p:spPr>
          <a:xfrm>
            <a:off x="904459" y="1287946"/>
            <a:ext cx="8941157" cy="4145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选择结构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循环结构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>
                <a:solidFill>
                  <a:schemeClr val="bg1">
                    <a:lumMod val="75000"/>
                  </a:schemeClr>
                </a:solidFill>
              </a:rPr>
              <a:t>函数调用</a:t>
            </a:r>
            <a:endParaRPr lang="en-US" altLang="zh-CN" sz="3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indent="-457200">
              <a:lnSpc>
                <a:spcPts val="8200"/>
              </a:lnSpc>
              <a:buClr>
                <a:srgbClr val="0055D2"/>
              </a:buClr>
              <a:buFont typeface="Wingdings" panose="05000000000000000000" pitchFamily="2" charset="2"/>
              <a:buChar char="p"/>
            </a:pPr>
            <a:r>
              <a:rPr lang="zh-CN" altLang="en-US" sz="3200" dirty="0"/>
              <a:t>数组和指针</a:t>
            </a:r>
            <a:endParaRPr lang="en-US" altLang="zh-CN" sz="32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C2473CF-9344-0846-591C-6B2C47EFE0A8}"/>
              </a:ext>
            </a:extLst>
          </p:cNvPr>
          <p:cNvGrpSpPr/>
          <p:nvPr/>
        </p:nvGrpSpPr>
        <p:grpSpPr>
          <a:xfrm>
            <a:off x="908365" y="278225"/>
            <a:ext cx="5449905" cy="830998"/>
            <a:chOff x="908363" y="278221"/>
            <a:chExt cx="5449905" cy="830996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96A7F3DC-C9FA-3ED6-75B5-556F355DADA2}"/>
                </a:ext>
              </a:extLst>
            </p:cNvPr>
            <p:cNvSpPr/>
            <p:nvPr/>
          </p:nvSpPr>
          <p:spPr>
            <a:xfrm>
              <a:off x="908363" y="801441"/>
              <a:ext cx="5449905" cy="307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High Level Language Expression in Machine Level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AA3596F-3FD3-0DDA-6172-C68F305BDC8E}"/>
                </a:ext>
              </a:extLst>
            </p:cNvPr>
            <p:cNvSpPr/>
            <p:nvPr/>
          </p:nvSpPr>
          <p:spPr>
            <a:xfrm>
              <a:off x="1197484" y="278221"/>
              <a:ext cx="3775393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/>
                <a:t>高级语言的机器级表示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4082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3093606" cy="742072"/>
            <a:chOff x="611493" y="278221"/>
            <a:chExt cx="3093606" cy="74207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093606" cy="319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Array and Pointer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数组和指针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4ADEFF80-A6AA-4965-9EC9-6F26A96B250B}"/>
              </a:ext>
            </a:extLst>
          </p:cNvPr>
          <p:cNvSpPr/>
          <p:nvPr/>
        </p:nvSpPr>
        <p:spPr>
          <a:xfrm>
            <a:off x="5871553" y="1568094"/>
            <a:ext cx="5944396" cy="18593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>
              <a:lnSpc>
                <a:spcPts val="2400"/>
              </a:lnSpc>
            </a:pP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clear2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(int *array, int size) {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int *p;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for (p = &amp;array[0]; p &lt; &amp;array[size]; p = p + 1)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*p = 0;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9638B0E-8BA3-4E71-9BEF-500D202BD05B}"/>
              </a:ext>
            </a:extLst>
          </p:cNvPr>
          <p:cNvSpPr/>
          <p:nvPr/>
        </p:nvSpPr>
        <p:spPr>
          <a:xfrm>
            <a:off x="385865" y="1568094"/>
            <a:ext cx="5484505" cy="185936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>
              <a:lnSpc>
                <a:spcPts val="2400"/>
              </a:lnSpc>
            </a:pP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clear1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(int array[], int size) {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int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for (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0;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 size;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+= 1)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array[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= 0;</a:t>
            </a:r>
          </a:p>
          <a:p>
            <a:pPr algn="just">
              <a:lnSpc>
                <a:spcPts val="24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  <a:p>
            <a:pPr algn="just">
              <a:lnSpc>
                <a:spcPts val="4000"/>
              </a:lnSpc>
            </a:pPr>
            <a:endParaRPr lang="en-US" altLang="zh-CN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DB47AC8-91DC-4A86-9B16-2F929807320F}"/>
              </a:ext>
            </a:extLst>
          </p:cNvPr>
          <p:cNvSpPr/>
          <p:nvPr/>
        </p:nvSpPr>
        <p:spPr>
          <a:xfrm>
            <a:off x="5869572" y="3430538"/>
            <a:ext cx="5946377" cy="314923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move 	$t0,$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a0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# p = &amp; array[0]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	sll 	$t1,$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a1,2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# $t1 = size * 4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	add 	$t2,$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a0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,$t1        # $t2 =  &amp;array[size]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LOOP2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	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zero,0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($t0)      # Memory[p] = 0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	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addi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$t0,$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t0,4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# p = p + 4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	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slt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t3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t0,$t2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# 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t3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(p&lt;&amp;array[size])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	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bne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t3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zero,loop2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#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goto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LOOP2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2400"/>
              </a:lnSpc>
            </a:pP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12874F-82DA-4EDD-9664-BB6BF14819CD}"/>
              </a:ext>
            </a:extLst>
          </p:cNvPr>
          <p:cNvSpPr/>
          <p:nvPr/>
        </p:nvSpPr>
        <p:spPr>
          <a:xfrm>
            <a:off x="383884" y="3430539"/>
            <a:ext cx="5484505" cy="31492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move 	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t0,$zero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#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0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LOOP1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	sll	$t1,$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t0,2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# $t1 =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* 4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	add 	$t2,$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a0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,$t1    # $t2 =&amp;array[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	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$zero, 0($t2)  # array[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 = 0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	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addi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$t0,$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t0,1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#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+ 1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	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slt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$	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t3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,$t0,$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# 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t3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(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 size)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	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bne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t3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,$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zero,LOOP1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#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goto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LOOP1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4000"/>
              </a:lnSpc>
            </a:pPr>
            <a:endParaRPr lang="en-US" altLang="zh-CN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1402D7-CCCE-42EB-B84C-B2F109ADBFDA}"/>
              </a:ext>
            </a:extLst>
          </p:cNvPr>
          <p:cNvSpPr txBox="1"/>
          <p:nvPr/>
        </p:nvSpPr>
        <p:spPr>
          <a:xfrm>
            <a:off x="1146576" y="1088611"/>
            <a:ext cx="9897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0066FF"/>
                </a:solidFill>
              </a:rPr>
              <a:t>假设两个参数</a:t>
            </a:r>
            <a:r>
              <a:rPr lang="en-US" altLang="zh-CN" sz="2400" b="1" dirty="0">
                <a:solidFill>
                  <a:srgbClr val="0066FF"/>
                </a:solidFill>
              </a:rPr>
              <a:t>array </a:t>
            </a:r>
            <a:r>
              <a:rPr lang="zh-CN" altLang="en-US" sz="2400" b="1" dirty="0">
                <a:solidFill>
                  <a:srgbClr val="0066FF"/>
                </a:solidFill>
              </a:rPr>
              <a:t>和</a:t>
            </a:r>
            <a:r>
              <a:rPr lang="en-US" altLang="zh-CN" sz="2400" b="1" dirty="0">
                <a:solidFill>
                  <a:srgbClr val="0066FF"/>
                </a:solidFill>
              </a:rPr>
              <a:t>size </a:t>
            </a:r>
            <a:r>
              <a:rPr lang="zh-CN" altLang="en-US" sz="2400" b="1" dirty="0">
                <a:solidFill>
                  <a:srgbClr val="0066FF"/>
                </a:solidFill>
              </a:rPr>
              <a:t>分别在寄存器</a:t>
            </a:r>
            <a:r>
              <a:rPr lang="en-US" altLang="zh-CN" sz="2400" b="1" dirty="0">
                <a:solidFill>
                  <a:srgbClr val="0066FF"/>
                </a:solidFill>
              </a:rPr>
              <a:t>$</a:t>
            </a:r>
            <a:r>
              <a:rPr lang="en-US" altLang="zh-CN" sz="2400" b="1" dirty="0" err="1">
                <a:solidFill>
                  <a:srgbClr val="0066FF"/>
                </a:solidFill>
              </a:rPr>
              <a:t>a0</a:t>
            </a:r>
            <a:r>
              <a:rPr lang="zh-CN" altLang="en-US" sz="2400" b="1" dirty="0">
                <a:solidFill>
                  <a:srgbClr val="0066FF"/>
                </a:solidFill>
              </a:rPr>
              <a:t>和</a:t>
            </a:r>
            <a:r>
              <a:rPr lang="en-US" altLang="zh-CN" sz="2400" b="1" dirty="0">
                <a:solidFill>
                  <a:srgbClr val="0066FF"/>
                </a:solidFill>
              </a:rPr>
              <a:t>$</a:t>
            </a:r>
            <a:r>
              <a:rPr lang="en-US" altLang="zh-CN" sz="2400" b="1" dirty="0" err="1">
                <a:solidFill>
                  <a:srgbClr val="0066FF"/>
                </a:solidFill>
              </a:rPr>
              <a:t>a1</a:t>
            </a:r>
            <a:r>
              <a:rPr lang="zh-CN" altLang="en-US" sz="2400" b="1" dirty="0">
                <a:solidFill>
                  <a:srgbClr val="0066FF"/>
                </a:solidFill>
              </a:rPr>
              <a:t>中，</a:t>
            </a:r>
            <a:r>
              <a:rPr lang="en-US" altLang="zh-CN" sz="2400" b="1" dirty="0" err="1">
                <a:solidFill>
                  <a:srgbClr val="0066FF"/>
                </a:solidFill>
              </a:rPr>
              <a:t>i</a:t>
            </a:r>
            <a:r>
              <a:rPr lang="zh-CN" altLang="en-US" sz="2400" b="1" dirty="0">
                <a:solidFill>
                  <a:srgbClr val="0066FF"/>
                </a:solidFill>
              </a:rPr>
              <a:t>和</a:t>
            </a:r>
            <a:r>
              <a:rPr lang="en-US" altLang="zh-CN" sz="2400" b="1" dirty="0">
                <a:solidFill>
                  <a:srgbClr val="0066FF"/>
                </a:solidFill>
              </a:rPr>
              <a:t>p</a:t>
            </a:r>
            <a:r>
              <a:rPr lang="zh-CN" altLang="en-US" sz="2400" b="1" dirty="0">
                <a:solidFill>
                  <a:srgbClr val="0066FF"/>
                </a:solidFill>
              </a:rPr>
              <a:t>保存在</a:t>
            </a:r>
            <a:r>
              <a:rPr lang="en-US" altLang="zh-CN" sz="2400" b="1" dirty="0">
                <a:solidFill>
                  <a:srgbClr val="0066FF"/>
                </a:solidFill>
              </a:rPr>
              <a:t>$t0</a:t>
            </a:r>
            <a:r>
              <a:rPr lang="zh-CN" altLang="en-US" sz="2400" b="1" dirty="0">
                <a:solidFill>
                  <a:srgbClr val="0066FF"/>
                </a:solidFill>
              </a:rPr>
              <a:t>中</a:t>
            </a:r>
          </a:p>
        </p:txBody>
      </p:sp>
    </p:spTree>
    <p:extLst>
      <p:ext uri="{BB962C8B-B14F-4D97-AF65-F5344CB8AC3E}">
        <p14:creationId xmlns:p14="http://schemas.microsoft.com/office/powerpoint/2010/main" val="143265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3093606" cy="742072"/>
            <a:chOff x="611493" y="278221"/>
            <a:chExt cx="3093606" cy="74207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093606" cy="3196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Array and Pointer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076851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数组和指针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64CC06F-2AF2-4883-B0CF-371BBB8BEEF4}"/>
              </a:ext>
            </a:extLst>
          </p:cNvPr>
          <p:cNvSpPr/>
          <p:nvPr/>
        </p:nvSpPr>
        <p:spPr>
          <a:xfrm>
            <a:off x="641269" y="1280686"/>
            <a:ext cx="10913423" cy="521764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无论哪个版本，乘法都由移位替代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endParaRPr lang="zh-CN" altLang="en-US" sz="280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数组实现需要在内层循环中完成“乘（移位）”和加，指针版本直接递增指针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形成新的索引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指针版本每次迭代的指令数更少（编译器优化）</a:t>
            </a:r>
          </a:p>
        </p:txBody>
      </p:sp>
    </p:spTree>
    <p:extLst>
      <p:ext uri="{BB962C8B-B14F-4D97-AF65-F5344CB8AC3E}">
        <p14:creationId xmlns:p14="http://schemas.microsoft.com/office/powerpoint/2010/main" val="256571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1882217" cy="742070"/>
            <a:chOff x="635244" y="278221"/>
            <a:chExt cx="1882217" cy="74206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712513"/>
              <a:ext cx="17398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Quiz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31997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小测验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1056904" y="1731951"/>
            <a:ext cx="10070275" cy="313560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根据寄存器的重要性，芯片中寄存器数目随时间的增长率符合下面哪种情况？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AutoNum type="alphaU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非常快：像摩尔定律一样快，每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个月翻一番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AutoNum type="alphaU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非常慢：由于程序是通过计算机语言实现的，而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ISA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具有惯性，因此寄存器数目的增长要与新指令集保持一致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67BA41B-8E2D-58B4-DE0A-F7E259A533C2}"/>
              </a:ext>
            </a:extLst>
          </p:cNvPr>
          <p:cNvSpPr txBox="1"/>
          <p:nvPr/>
        </p:nvSpPr>
        <p:spPr>
          <a:xfrm>
            <a:off x="9879645" y="2546278"/>
            <a:ext cx="522514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91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1882217" cy="742070"/>
            <a:chOff x="635244" y="278221"/>
            <a:chExt cx="1882217" cy="74206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712513"/>
              <a:ext cx="17398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Quiz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31997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小测验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1056904" y="1731951"/>
            <a:ext cx="10070275" cy="3197157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MIPS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中条件分支的地址范围是多大？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AutoNum type="alphaU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地址在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0-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64K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-1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之间</a:t>
            </a: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AutoNum type="alphaU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地址在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0-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256K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-1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之间</a:t>
            </a: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AutoNum type="alphaU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分支前后地址范围各大约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32K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AutoNum type="alphaU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分支前后地址范围各大约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128K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F558A63-3A57-9613-EF49-E2299F936570}"/>
              </a:ext>
            </a:extLst>
          </p:cNvPr>
          <p:cNvSpPr txBox="1"/>
          <p:nvPr/>
        </p:nvSpPr>
        <p:spPr>
          <a:xfrm>
            <a:off x="9879645" y="2546278"/>
            <a:ext cx="522514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314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1882217" cy="742070"/>
            <a:chOff x="635244" y="278221"/>
            <a:chExt cx="1882217" cy="74206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712513"/>
              <a:ext cx="173981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Quiz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31997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小测验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1056904" y="1731951"/>
            <a:ext cx="10070275" cy="4459041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MIPS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中跳转指令的地址范围是多大？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AutoNum type="alphaU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地址在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0-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64M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之间</a:t>
            </a: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AutoNum type="alphaU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地址在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0-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256M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之间</a:t>
            </a: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AutoNum type="alphaU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分支前后地址范围各大约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32M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AutoNum type="alphaU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分支前后地址范围各大约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128M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AutoNum type="alphaU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提供高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位地址的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64M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大小的块中任意地址</a:t>
            </a: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AutoNum type="alphaU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提供高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位地址的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256M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大小的块中任意地址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774788-4874-D92C-8159-AB9DAB29CB4A}"/>
              </a:ext>
            </a:extLst>
          </p:cNvPr>
          <p:cNvSpPr txBox="1"/>
          <p:nvPr/>
        </p:nvSpPr>
        <p:spPr>
          <a:xfrm>
            <a:off x="9879645" y="2546278"/>
            <a:ext cx="522514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38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23371" y="278225"/>
            <a:ext cx="1894092" cy="718320"/>
            <a:chOff x="623369" y="278221"/>
            <a:chExt cx="1894092" cy="71831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23369" y="676889"/>
              <a:ext cx="1644816" cy="3196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Quiz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31997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小测验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605645" y="1280696"/>
            <a:ext cx="10984675" cy="479618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假设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$t0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中存放数值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0x00101000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在执行下列指令后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$t2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的值是多少？</a:t>
            </a:r>
          </a:p>
          <a:p>
            <a:pPr algn="just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	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slt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$t2, $0, $t0</a:t>
            </a:r>
          </a:p>
          <a:p>
            <a:pPr algn="just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	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bne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$t2, $0, ELSE</a:t>
            </a:r>
          </a:p>
          <a:p>
            <a:pPr algn="just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	j DONE</a:t>
            </a:r>
          </a:p>
          <a:p>
            <a:pPr algn="just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ELSE: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addi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$t2, $t2, 2</a:t>
            </a:r>
          </a:p>
          <a:p>
            <a:pPr algn="just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DONE :</a:t>
            </a:r>
          </a:p>
          <a:p>
            <a:pPr algn="just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A. 3          B.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0x00101002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C. 2              D.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0x00101000</a:t>
            </a: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5F0ADB-12B8-4DE2-8F77-6ECF7EA54FCB}"/>
              </a:ext>
            </a:extLst>
          </p:cNvPr>
          <p:cNvSpPr txBox="1"/>
          <p:nvPr/>
        </p:nvSpPr>
        <p:spPr>
          <a:xfrm>
            <a:off x="8098971" y="2991447"/>
            <a:ext cx="522514" cy="52322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07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23371" y="278225"/>
            <a:ext cx="1894092" cy="718320"/>
            <a:chOff x="623369" y="278221"/>
            <a:chExt cx="1894092" cy="71831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23369" y="676889"/>
              <a:ext cx="1644816" cy="3196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Quiz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31997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小测验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463142" y="1280696"/>
            <a:ext cx="11257804" cy="530914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考虑如下的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MIPS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循环：</a:t>
            </a:r>
          </a:p>
          <a:p>
            <a:pPr algn="just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LOOP: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slt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$t2, $0, $t1</a:t>
            </a:r>
          </a:p>
          <a:p>
            <a:pPr algn="just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	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beq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$t2, $0, DONE</a:t>
            </a:r>
          </a:p>
          <a:p>
            <a:pPr algn="just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	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subi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$t1, $t1, 1</a:t>
            </a:r>
          </a:p>
          <a:p>
            <a:pPr algn="just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	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addi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$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s2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$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s2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2</a:t>
            </a:r>
          </a:p>
          <a:p>
            <a:pPr algn="just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	j LOOP</a:t>
            </a:r>
          </a:p>
          <a:p>
            <a:pPr algn="just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DONE:</a:t>
            </a:r>
          </a:p>
          <a:p>
            <a:pPr algn="just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假设寄存器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$t1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的初始值为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10,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假设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初始值为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0,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则最终寄存器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的值是多少？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写出等价的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代码。假定寄存器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s2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$t1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$t2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分别为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、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temp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ts val="28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3.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假定寄存器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$t1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的初始值为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上面的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MIPS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汇编循环执行了多少条指令？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6252A4D-9B9B-4AE5-AE40-911C212CD301}"/>
              </a:ext>
            </a:extLst>
          </p:cNvPr>
          <p:cNvSpPr txBox="1"/>
          <p:nvPr/>
        </p:nvSpPr>
        <p:spPr>
          <a:xfrm>
            <a:off x="6293922" y="1542658"/>
            <a:ext cx="2814450" cy="4514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$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s2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20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DFAB12-464D-4743-BA6D-83A5EBBD5402}"/>
              </a:ext>
            </a:extLst>
          </p:cNvPr>
          <p:cNvSpPr txBox="1"/>
          <p:nvPr/>
        </p:nvSpPr>
        <p:spPr>
          <a:xfrm>
            <a:off x="6293921" y="2078458"/>
            <a:ext cx="2814451" cy="224676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</a:p>
          <a:p>
            <a:pPr algn="just">
              <a:lnSpc>
                <a:spcPts val="2800"/>
              </a:lnSpc>
            </a:pPr>
            <a:r>
              <a:rPr lang="pl-PL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 = 10;</a:t>
            </a:r>
          </a:p>
          <a:p>
            <a:pPr algn="just">
              <a:lnSpc>
                <a:spcPts val="28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while 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&gt; 0)</a:t>
            </a:r>
            <a:r>
              <a:rPr lang="pl-PL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{</a:t>
            </a:r>
          </a:p>
          <a:p>
            <a:pPr algn="just">
              <a:lnSpc>
                <a:spcPts val="28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pl-PL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 += 2;</a:t>
            </a:r>
          </a:p>
          <a:p>
            <a:pPr algn="just">
              <a:lnSpc>
                <a:spcPts val="28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pl-PL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 = i – 1;</a:t>
            </a:r>
          </a:p>
          <a:p>
            <a:pPr algn="just">
              <a:lnSpc>
                <a:spcPts val="2800"/>
              </a:lnSpc>
            </a:pPr>
            <a:r>
              <a:rPr lang="pl-PL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0E0751-6F52-46C2-9975-971898A0BC41}"/>
              </a:ext>
            </a:extLst>
          </p:cNvPr>
          <p:cNvSpPr txBox="1"/>
          <p:nvPr/>
        </p:nvSpPr>
        <p:spPr>
          <a:xfrm>
            <a:off x="6293920" y="4471176"/>
            <a:ext cx="2814449" cy="45140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5*N + 2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3480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B6D56F91-0348-4A2B-9988-124C9220FBC6}"/>
              </a:ext>
            </a:extLst>
          </p:cNvPr>
          <p:cNvGrpSpPr/>
          <p:nvPr/>
        </p:nvGrpSpPr>
        <p:grpSpPr>
          <a:xfrm>
            <a:off x="3918857" y="3225665"/>
            <a:ext cx="7640289" cy="2984504"/>
            <a:chOff x="3918857" y="3225665"/>
            <a:chExt cx="7640289" cy="298450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00567C1-A012-4903-BF25-23E91C46B73A}"/>
                </a:ext>
              </a:extLst>
            </p:cNvPr>
            <p:cNvSpPr txBox="1"/>
            <p:nvPr/>
          </p:nvSpPr>
          <p:spPr>
            <a:xfrm>
              <a:off x="3918857" y="3274622"/>
              <a:ext cx="4094021" cy="293554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algn="just">
                <a:lnSpc>
                  <a:spcPts val="3200"/>
                </a:lnSpc>
              </a:pPr>
              <a:r>
                <a:rPr lang="it-IT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f:	addi	$sp, $sp, -12</a:t>
              </a:r>
            </a:p>
            <a:p>
              <a:pPr algn="just">
                <a:lnSpc>
                  <a:spcPts val="3200"/>
                </a:lnSpc>
              </a:pP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</a:p>
            <a:p>
              <a:pPr algn="just">
                <a:lnSpc>
                  <a:spcPts val="3200"/>
                </a:lnSpc>
              </a:pP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lang="en-US" altLang="zh-CN" sz="2400" b="0" i="0" u="none" strike="noStrike" baseline="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sw</a:t>
              </a: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	$</a:t>
              </a:r>
              <a:r>
                <a:rPr lang="en-US" altLang="zh-CN" sz="2400" b="0" i="0" u="none" strike="noStrike" baseline="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s1</a:t>
              </a: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4($</a:t>
              </a:r>
              <a:r>
                <a:rPr lang="en-US" altLang="zh-CN" sz="2400" b="0" i="0" u="none" strike="noStrike" baseline="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sp</a:t>
              </a: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 algn="just">
                <a:lnSpc>
                  <a:spcPts val="3200"/>
                </a:lnSpc>
              </a:pP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  <a:r>
                <a:rPr lang="en-US" altLang="zh-CN" sz="2400" b="0" i="0" u="none" strike="noStrike" baseline="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sw</a:t>
              </a: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	$</a:t>
              </a:r>
              <a:r>
                <a:rPr lang="en-US" altLang="zh-CN" sz="2400" b="0" i="0" u="none" strike="noStrike" baseline="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s0</a:t>
              </a: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0($</a:t>
              </a:r>
              <a:r>
                <a:rPr lang="en-US" altLang="zh-CN" sz="2400" b="0" i="0" u="none" strike="noStrike" baseline="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sp</a:t>
              </a: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 algn="just">
                <a:lnSpc>
                  <a:spcPts val="3200"/>
                </a:lnSpc>
              </a:pP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	move 	$</a:t>
              </a:r>
              <a:r>
                <a:rPr lang="en-US" altLang="zh-CN" sz="2400" b="0" i="0" u="none" strike="noStrike" baseline="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s1</a:t>
              </a: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$</a:t>
              </a:r>
              <a:r>
                <a:rPr lang="en-US" altLang="zh-CN" sz="2400" b="0" i="0" u="none" strike="noStrike" baseline="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a2</a:t>
              </a:r>
              <a:endParaRPr lang="en-US" altLang="zh-CN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ts val="3200"/>
                </a:lnSpc>
              </a:pP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	move 	$</a:t>
              </a:r>
              <a:r>
                <a:rPr lang="en-US" altLang="zh-CN" sz="2400" b="0" i="0" u="none" strike="noStrike" baseline="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s0</a:t>
              </a: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$</a:t>
              </a:r>
              <a:r>
                <a:rPr lang="en-US" altLang="zh-CN" sz="2400" b="0" i="0" u="none" strike="noStrike" baseline="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a3</a:t>
              </a:r>
              <a:endParaRPr lang="en-US" altLang="zh-CN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just">
                <a:lnSpc>
                  <a:spcPts val="3200"/>
                </a:lnSpc>
              </a:pP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	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F9E2FE4-378A-4F55-BE51-E28A59C91D9B}"/>
                </a:ext>
              </a:extLst>
            </p:cNvPr>
            <p:cNvSpPr txBox="1"/>
            <p:nvPr/>
          </p:nvSpPr>
          <p:spPr>
            <a:xfrm>
              <a:off x="8174677" y="3225665"/>
              <a:ext cx="3384469" cy="296491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algn="l">
                <a:lnSpc>
                  <a:spcPts val="2800"/>
                </a:lnSpc>
              </a:pPr>
              <a:endParaRPr lang="en-US" altLang="zh-CN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ts val="2800"/>
                </a:lnSpc>
              </a:pP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add 	$</a:t>
              </a:r>
              <a:r>
                <a:rPr lang="en-US" altLang="zh-CN" sz="2400" b="0" i="0" u="none" strike="noStrike" baseline="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a1</a:t>
              </a: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$</a:t>
              </a:r>
              <a:r>
                <a:rPr lang="en-US" altLang="zh-CN" sz="2400" b="0" i="0" u="none" strike="noStrike" baseline="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s0</a:t>
              </a: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$</a:t>
              </a:r>
              <a:r>
                <a:rPr lang="en-US" altLang="zh-CN" sz="2400" b="0" i="0" u="none" strike="noStrike" baseline="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s1</a:t>
              </a:r>
              <a:endParaRPr lang="en-US" altLang="zh-CN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ts val="2800"/>
                </a:lnSpc>
              </a:pPr>
              <a:r>
                <a:rPr lang="en-US" altLang="zh-CN" sz="2400" b="0" i="0" u="none" strike="noStrike" baseline="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jal</a:t>
              </a: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	</a:t>
              </a:r>
              <a:r>
                <a:rPr lang="en-US" altLang="zh-CN" sz="2400" b="0" i="0" u="none" strike="noStrike" baseline="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func</a:t>
              </a:r>
              <a:endParaRPr lang="en-US" altLang="zh-CN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ts val="2800"/>
                </a:lnSpc>
              </a:pPr>
              <a:r>
                <a:rPr lang="en-US" altLang="zh-CN" sz="2400" b="0" i="0" u="none" strike="noStrike" baseline="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lw</a:t>
              </a: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	$ra, 8($</a:t>
              </a:r>
              <a:r>
                <a:rPr lang="en-US" altLang="zh-CN" sz="2400" b="0" i="0" u="none" strike="noStrike" baseline="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sp</a:t>
              </a: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 algn="l">
                <a:lnSpc>
                  <a:spcPts val="2800"/>
                </a:lnSpc>
              </a:pPr>
              <a:endParaRPr lang="en-US" altLang="zh-CN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ts val="2800"/>
                </a:lnSpc>
              </a:pPr>
              <a:r>
                <a:rPr lang="en-US" altLang="zh-CN" sz="2400" b="0" i="0" u="none" strike="noStrike" baseline="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lw</a:t>
              </a: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	$</a:t>
              </a:r>
              <a:r>
                <a:rPr lang="en-US" altLang="zh-CN" sz="2400" b="0" i="0" u="none" strike="noStrike" baseline="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s0</a:t>
              </a: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0($</a:t>
              </a:r>
              <a:r>
                <a:rPr lang="en-US" altLang="zh-CN" sz="2400" b="0" i="0" u="none" strike="noStrike" baseline="0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sp</a:t>
              </a:r>
              <a:r>
                <a:rPr lang="en-US" altLang="zh-CN" sz="2400" b="0" i="0" u="none" strike="noStrike" baseline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 algn="l">
                <a:lnSpc>
                  <a:spcPts val="2800"/>
                </a:lnSpc>
              </a:pPr>
              <a:endParaRPr lang="en-US" altLang="zh-CN" sz="2400" b="0" i="0" u="none" strike="noStrike" baseline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ts val="2800"/>
                </a:lnSpc>
              </a:pP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ECC1C4A-0032-44B6-AB8C-617AADB97F0C}"/>
                </a:ext>
              </a:extLst>
            </p:cNvPr>
            <p:cNvSpPr/>
            <p:nvPr/>
          </p:nvSpPr>
          <p:spPr>
            <a:xfrm>
              <a:off x="7658103" y="3766743"/>
              <a:ext cx="285007" cy="285007"/>
            </a:xfrm>
            <a:prstGeom prst="ellipse">
              <a:avLst/>
            </a:prstGeom>
            <a:gradFill>
              <a:gsLst>
                <a:gs pos="100000">
                  <a:schemeClr val="tx1"/>
                </a:gs>
                <a:gs pos="57000">
                  <a:srgbClr val="000000">
                    <a:alpha val="92000"/>
                  </a:srgbClr>
                </a:gs>
                <a:gs pos="0">
                  <a:schemeClr val="tx1">
                    <a:alpha val="23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349AD6C8-8234-4EEE-A6B6-B357F7C8DFB0}"/>
                </a:ext>
              </a:extLst>
            </p:cNvPr>
            <p:cNvSpPr/>
            <p:nvPr/>
          </p:nvSpPr>
          <p:spPr>
            <a:xfrm>
              <a:off x="7656123" y="5795447"/>
              <a:ext cx="285007" cy="285007"/>
            </a:xfrm>
            <a:prstGeom prst="ellipse">
              <a:avLst/>
            </a:prstGeom>
            <a:gradFill>
              <a:gsLst>
                <a:gs pos="100000">
                  <a:schemeClr val="tx1"/>
                </a:gs>
                <a:gs pos="57000">
                  <a:srgbClr val="000000">
                    <a:alpha val="92000"/>
                  </a:srgbClr>
                </a:gs>
                <a:gs pos="0">
                  <a:schemeClr val="tx1">
                    <a:alpha val="23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7DB08043-C43A-4915-911D-6A23F1D9296F}"/>
                </a:ext>
              </a:extLst>
            </p:cNvPr>
            <p:cNvSpPr/>
            <p:nvPr/>
          </p:nvSpPr>
          <p:spPr>
            <a:xfrm>
              <a:off x="11181113" y="3250871"/>
              <a:ext cx="285007" cy="285007"/>
            </a:xfrm>
            <a:prstGeom prst="ellipse">
              <a:avLst/>
            </a:prstGeom>
            <a:gradFill>
              <a:gsLst>
                <a:gs pos="100000">
                  <a:schemeClr val="tx1"/>
                </a:gs>
                <a:gs pos="57000">
                  <a:srgbClr val="000000">
                    <a:alpha val="92000"/>
                  </a:srgbClr>
                </a:gs>
                <a:gs pos="0">
                  <a:schemeClr val="tx1">
                    <a:alpha val="23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C4CB93D-23E6-41D8-A904-DA1F2B1D88AA}"/>
                </a:ext>
              </a:extLst>
            </p:cNvPr>
            <p:cNvSpPr/>
            <p:nvPr/>
          </p:nvSpPr>
          <p:spPr>
            <a:xfrm>
              <a:off x="11181113" y="4687794"/>
              <a:ext cx="285007" cy="285007"/>
            </a:xfrm>
            <a:prstGeom prst="ellipse">
              <a:avLst/>
            </a:prstGeom>
            <a:gradFill>
              <a:gsLst>
                <a:gs pos="100000">
                  <a:schemeClr val="tx1"/>
                </a:gs>
                <a:gs pos="57000">
                  <a:srgbClr val="000000">
                    <a:alpha val="92000"/>
                  </a:srgbClr>
                </a:gs>
                <a:gs pos="0">
                  <a:schemeClr val="tx1">
                    <a:alpha val="23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895CC5F-C5E2-462B-BB66-9DA1C8960D4F}"/>
                </a:ext>
              </a:extLst>
            </p:cNvPr>
            <p:cNvSpPr/>
            <p:nvPr/>
          </p:nvSpPr>
          <p:spPr>
            <a:xfrm>
              <a:off x="11180122" y="5398521"/>
              <a:ext cx="285007" cy="285007"/>
            </a:xfrm>
            <a:prstGeom prst="ellipse">
              <a:avLst/>
            </a:prstGeom>
            <a:gradFill>
              <a:gsLst>
                <a:gs pos="100000">
                  <a:schemeClr val="tx1"/>
                </a:gs>
                <a:gs pos="57000">
                  <a:srgbClr val="000000">
                    <a:alpha val="92000"/>
                  </a:srgbClr>
                </a:gs>
                <a:gs pos="0">
                  <a:schemeClr val="tx1">
                    <a:alpha val="23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127F87E1-29E8-4A50-B2DF-C30F37C18D25}"/>
                </a:ext>
              </a:extLst>
            </p:cNvPr>
            <p:cNvSpPr/>
            <p:nvPr/>
          </p:nvSpPr>
          <p:spPr>
            <a:xfrm>
              <a:off x="11195960" y="5801807"/>
              <a:ext cx="285007" cy="285007"/>
            </a:xfrm>
            <a:prstGeom prst="ellipse">
              <a:avLst/>
            </a:prstGeom>
            <a:gradFill>
              <a:gsLst>
                <a:gs pos="100000">
                  <a:schemeClr val="tx1"/>
                </a:gs>
                <a:gs pos="57000">
                  <a:srgbClr val="000000">
                    <a:alpha val="92000"/>
                  </a:srgbClr>
                </a:gs>
                <a:gs pos="0">
                  <a:schemeClr val="tx1">
                    <a:alpha val="23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23371" y="278225"/>
            <a:ext cx="1894092" cy="718320"/>
            <a:chOff x="623369" y="278221"/>
            <a:chExt cx="1894092" cy="71831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23369" y="676889"/>
              <a:ext cx="1644816" cy="3196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Quiz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31997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小测验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5257AE43-3B3D-4E94-99ED-7A00BCA9D90D}"/>
              </a:ext>
            </a:extLst>
          </p:cNvPr>
          <p:cNvSpPr/>
          <p:nvPr/>
        </p:nvSpPr>
        <p:spPr>
          <a:xfrm>
            <a:off x="463142" y="1078821"/>
            <a:ext cx="11257804" cy="539776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根据下面的函数补全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MIPS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汇编语言。假设函数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func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的声明为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"int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func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(int a, int b) ;",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函数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 </a:t>
            </a:r>
            <a:r>
              <a:rPr lang="zh-CN" altLang="en-US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的代码如下：</a:t>
            </a:r>
          </a:p>
          <a:p>
            <a:pPr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int f( int a, int b, int c, int d ) {</a:t>
            </a:r>
          </a:p>
          <a:p>
            <a:pPr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return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func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( 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func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( a, b ) ,</a:t>
            </a:r>
            <a:r>
              <a:rPr lang="en-US" altLang="zh-CN" sz="26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c+d</a:t>
            </a: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) ;</a:t>
            </a:r>
          </a:p>
          <a:p>
            <a:pPr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r>
              <a:rPr lang="en-US" altLang="zh-CN" sz="2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}</a:t>
            </a:r>
          </a:p>
          <a:p>
            <a:pPr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endParaRPr lang="en-US" altLang="zh-CN" sz="2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ts val="32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91C8FF-E800-4D52-8B8E-D174E2FCF585}"/>
              </a:ext>
            </a:extLst>
          </p:cNvPr>
          <p:cNvSpPr txBox="1"/>
          <p:nvPr/>
        </p:nvSpPr>
        <p:spPr>
          <a:xfrm>
            <a:off x="4833259" y="3695492"/>
            <a:ext cx="266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i="0" u="none" strike="noStrike" baseline="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</a:t>
            </a:r>
            <a:r>
              <a:rPr lang="en-US" altLang="zh-CN" sz="2400" b="0" i="0" u="none" strike="noStrike" baseline="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$ra, 8($</a:t>
            </a:r>
            <a:r>
              <a:rPr lang="en-US" altLang="zh-CN" sz="2400" b="0" i="0" u="none" strike="noStrike" baseline="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sz="2400" b="0" i="0" u="none" strike="noStrike" baseline="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solidFill>
                <a:srgbClr val="0066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FF2BBB-55B0-4126-B05B-C1DA54B2E4ED}"/>
              </a:ext>
            </a:extLst>
          </p:cNvPr>
          <p:cNvSpPr txBox="1"/>
          <p:nvPr/>
        </p:nvSpPr>
        <p:spPr>
          <a:xfrm>
            <a:off x="8191996" y="3190709"/>
            <a:ext cx="266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i="0" u="none" strike="noStrike" baseline="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move	$</a:t>
            </a:r>
            <a:r>
              <a:rPr lang="en-US" altLang="zh-CN" sz="2400" b="0" i="0" u="none" strike="noStrike" baseline="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a0</a:t>
            </a:r>
            <a:r>
              <a:rPr lang="en-US" altLang="zh-CN" sz="2400" b="0" i="0" u="none" strike="noStrike" baseline="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sz="2400" b="0" i="0" u="none" strike="noStrike" baseline="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v0</a:t>
            </a:r>
            <a:endParaRPr lang="en-US" altLang="zh-CN" sz="2400" b="0" i="0" u="none" strike="noStrike" baseline="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7FF7FA6-6E20-4B45-BEDE-76907B5338FA}"/>
              </a:ext>
            </a:extLst>
          </p:cNvPr>
          <p:cNvSpPr txBox="1"/>
          <p:nvPr/>
        </p:nvSpPr>
        <p:spPr>
          <a:xfrm>
            <a:off x="4858740" y="5725354"/>
            <a:ext cx="266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i="0" u="none" strike="noStrike" baseline="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jal</a:t>
            </a:r>
            <a:r>
              <a:rPr lang="en-US" altLang="zh-CN" sz="2400" b="0" i="0" u="none" strike="noStrike" baseline="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</a:t>
            </a:r>
            <a:r>
              <a:rPr lang="en-US" altLang="zh-CN" sz="2400" b="0" i="0" u="none" strike="noStrike" baseline="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</a:t>
            </a:r>
            <a:endParaRPr lang="en-US" altLang="zh-CN" sz="2400" b="0" i="0" u="none" strike="noStrike" baseline="0" dirty="0">
              <a:solidFill>
                <a:srgbClr val="0066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851DCCF-F6F2-4190-ABFC-8B772180D1A5}"/>
              </a:ext>
            </a:extLst>
          </p:cNvPr>
          <p:cNvSpPr txBox="1"/>
          <p:nvPr/>
        </p:nvSpPr>
        <p:spPr>
          <a:xfrm>
            <a:off x="8180122" y="4627625"/>
            <a:ext cx="26600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i="0" u="none" strike="noStrike" baseline="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lw</a:t>
            </a:r>
            <a:r>
              <a:rPr lang="en-US" altLang="zh-CN" sz="2400" b="0" i="0" u="none" strike="noStrike" baseline="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$</a:t>
            </a:r>
            <a:r>
              <a:rPr lang="en-US" altLang="zh-CN" sz="2400" b="0" i="0" u="none" strike="noStrike" baseline="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s1</a:t>
            </a:r>
            <a:r>
              <a:rPr lang="en-US" altLang="zh-CN" sz="2400" b="0" i="0" u="none" strike="noStrike" baseline="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4($</a:t>
            </a:r>
            <a:r>
              <a:rPr lang="en-US" altLang="zh-CN" sz="2400" b="0" i="0" u="none" strike="noStrike" baseline="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sz="2400" b="0" i="0" u="none" strike="noStrike" baseline="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086017-4987-40CC-BCA5-73F9460EF5FE}"/>
              </a:ext>
            </a:extLst>
          </p:cNvPr>
          <p:cNvSpPr txBox="1"/>
          <p:nvPr/>
        </p:nvSpPr>
        <p:spPr>
          <a:xfrm>
            <a:off x="8180122" y="5340142"/>
            <a:ext cx="312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i="0" u="none" strike="noStrike" baseline="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addi</a:t>
            </a:r>
            <a:r>
              <a:rPr lang="en-US" altLang="zh-CN" sz="2400" b="0" i="0" u="none" strike="noStrike" baseline="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$</a:t>
            </a:r>
            <a:r>
              <a:rPr lang="en-US" altLang="zh-CN" sz="2400" b="0" i="0" u="none" strike="noStrike" baseline="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sz="2400" b="0" i="0" u="none" strike="noStrike" baseline="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sz="2400" b="0" i="0" u="none" strike="noStrike" baseline="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</a:t>
            </a:r>
            <a:r>
              <a:rPr lang="en-US" altLang="zh-CN" sz="2400" b="0" i="0" u="none" strike="noStrike" baseline="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12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3F2F573-53D3-418B-B798-019BE06D0D57}"/>
              </a:ext>
            </a:extLst>
          </p:cNvPr>
          <p:cNvSpPr txBox="1"/>
          <p:nvPr/>
        </p:nvSpPr>
        <p:spPr>
          <a:xfrm>
            <a:off x="8180123" y="5732024"/>
            <a:ext cx="3123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i="0" u="none" strike="noStrike" baseline="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jr</a:t>
            </a:r>
            <a:r>
              <a:rPr lang="en-US" altLang="zh-CN" sz="2400" b="0" i="0" u="none" strike="noStrike" baseline="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$ra</a:t>
            </a:r>
          </a:p>
        </p:txBody>
      </p:sp>
    </p:spTree>
    <p:extLst>
      <p:ext uri="{BB962C8B-B14F-4D97-AF65-F5344CB8AC3E}">
        <p14:creationId xmlns:p14="http://schemas.microsoft.com/office/powerpoint/2010/main" val="404211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13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35246" y="278225"/>
            <a:ext cx="3017528" cy="718321"/>
            <a:chOff x="635244" y="278221"/>
            <a:chExt cx="3017528" cy="71832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35244" y="688764"/>
              <a:ext cx="162669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   CISC</a:t>
              </a:r>
              <a:endParaRPr lang="en-US" altLang="zh-CN" sz="1400" spc="151" dirty="0">
                <a:solidFill>
                  <a:schemeClr val="tx1">
                    <a:lumMod val="65000"/>
                    <a:lumOff val="3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2455288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复杂指令系统</a:t>
              </a:r>
              <a:endPara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AD45F7DA-B4EA-727C-F9BC-BBC29DC38E7C}"/>
              </a:ext>
            </a:extLst>
          </p:cNvPr>
          <p:cNvSpPr/>
          <p:nvPr/>
        </p:nvSpPr>
        <p:spPr>
          <a:xfrm>
            <a:off x="1056904" y="1268813"/>
            <a:ext cx="10070275" cy="43974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2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早期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CPU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都采用</a:t>
            </a: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CISC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指令系统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Intel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x86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系列</a:t>
            </a:r>
          </a:p>
          <a:p>
            <a:pPr marL="800100" lvl="1" indent="-342900" algn="just">
              <a:lnSpc>
                <a:spcPct val="2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指令功能强大，甚至直接与高级语言对应（处理器速度慢）</a:t>
            </a:r>
          </a:p>
          <a:p>
            <a:pPr marL="800100" lvl="1" indent="-342900" algn="just">
              <a:lnSpc>
                <a:spcPct val="2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指令长度可变，寻址方式复杂（主存容量有限、速度慢、价格贵）</a:t>
            </a:r>
          </a:p>
          <a:p>
            <a:pPr marL="800100" lvl="1" indent="-342900" algn="just">
              <a:lnSpc>
                <a:spcPct val="2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简化了软件和编译器的设计，但增加了硬件设计的复杂度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2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程序中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80%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的指令只占指令集的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，即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“</a:t>
            </a:r>
            <a:r>
              <a:rPr lang="en-US" altLang="zh-CN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2-8”</a:t>
            </a:r>
            <a:r>
              <a:rPr lang="zh-CN" altLang="en-US" sz="2400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准则</a:t>
            </a:r>
          </a:p>
        </p:txBody>
      </p:sp>
    </p:spTree>
    <p:extLst>
      <p:ext uri="{BB962C8B-B14F-4D97-AF65-F5344CB8AC3E}">
        <p14:creationId xmlns:p14="http://schemas.microsoft.com/office/powerpoint/2010/main" val="120770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2284405" cy="742072"/>
            <a:chOff x="611493" y="278221"/>
            <a:chExt cx="2284405" cy="74207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39"/>
              <a:ext cx="2284405" cy="3196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Fallacies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错误观念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64CC06F-2AF2-4883-B0CF-371BBB8BEEF4}"/>
              </a:ext>
            </a:extLst>
          </p:cNvPr>
          <p:cNvSpPr/>
          <p:nvPr/>
        </p:nvSpPr>
        <p:spPr>
          <a:xfrm>
            <a:off x="641269" y="1280686"/>
            <a:ext cx="10913423" cy="5186869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功能强大的指令 </a:t>
            </a:r>
            <a:r>
              <a:rPr lang="en-US" altLang="zh-CN" sz="2800" dirty="0">
                <a:ea typeface="宋体" panose="02010600030101010101" pitchFamily="2" charset="-122"/>
                <a:sym typeface="Symbol" panose="05050102010706020507" pitchFamily="18" charset="2"/>
              </a:rPr>
              <a:t>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高性能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Wingdings" panose="05000000000000000000" pitchFamily="2" charset="2"/>
            </a:endParaRP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强大的指令使用频度往往较低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Wingdings" panose="05000000000000000000" pitchFamily="2" charset="2"/>
            </a:endParaRP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复杂指令实现难度大，容易形成整个处理器的性能瓶颈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Wingdings" panose="05000000000000000000" pitchFamily="2" charset="2"/>
            </a:endParaRP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复杂指令增加编译器设计难度（编译器擅长使用简单指令构建快速程序）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Wingdings" panose="05000000000000000000" pitchFamily="2" charset="2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汇编代码 </a:t>
            </a:r>
            <a:r>
              <a:rPr lang="en-US" altLang="zh-CN" sz="2800" dirty="0">
                <a:ea typeface="宋体" panose="02010600030101010101" pitchFamily="2" charset="-122"/>
                <a:sym typeface="Symbol" panose="05050102010706020507" pitchFamily="18" charset="2"/>
              </a:rPr>
              <a:t>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高性能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Wingdings" panose="05000000000000000000" pitchFamily="2" charset="2"/>
            </a:endParaRP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现代编译器可以更好的发挥处理器的潜力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Wingdings" panose="05000000000000000000" pitchFamily="2" charset="2"/>
            </a:endParaRPr>
          </a:p>
          <a:p>
            <a:pPr marL="914400" lvl="1" indent="-4572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编写代码越多，造成错误的概率越大，越不利于维护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8765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2284405" cy="742072"/>
            <a:chOff x="611493" y="278221"/>
            <a:chExt cx="2284405" cy="742071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39"/>
              <a:ext cx="2284405" cy="3196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Fallacies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1698414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错误观念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64CC06F-2AF2-4883-B0CF-371BBB8BEEF4}"/>
              </a:ext>
            </a:extLst>
          </p:cNvPr>
          <p:cNvSpPr/>
          <p:nvPr/>
        </p:nvSpPr>
        <p:spPr>
          <a:xfrm>
            <a:off x="641269" y="1280686"/>
            <a:ext cx="10913423" cy="66095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向后兼容 </a:t>
            </a:r>
            <a:r>
              <a:rPr lang="en-US" altLang="zh-CN" sz="2800" dirty="0">
                <a:ea typeface="宋体" panose="02010600030101010101" pitchFamily="2" charset="-122"/>
                <a:sym typeface="Symbol" panose="05050102010706020507" pitchFamily="18" charset="2"/>
              </a:rPr>
              <a:t>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不改变指令集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Wingdings" panose="05000000000000000000" pitchFamily="2" charset="2"/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42918E91-FFB0-428D-987B-EB3E14D4C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68" y="2205463"/>
            <a:ext cx="6858369" cy="4171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5">
            <a:extLst>
              <a:ext uri="{FF2B5EF4-FFF2-40B4-BE49-F238E27FC236}">
                <a16:creationId xmlns:a16="http://schemas.microsoft.com/office/drawing/2014/main" id="{2DE4C072-E2C5-4136-919E-9EAAEC365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9578" y="4060422"/>
            <a:ext cx="2888932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AU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x86</a:t>
            </a:r>
            <a:r>
              <a:rPr lang="en-AU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instruction set</a:t>
            </a:r>
          </a:p>
        </p:txBody>
      </p:sp>
    </p:spTree>
    <p:extLst>
      <p:ext uri="{BB962C8B-B14F-4D97-AF65-F5344CB8AC3E}">
        <p14:creationId xmlns:p14="http://schemas.microsoft.com/office/powerpoint/2010/main" val="3421714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4" y="278225"/>
            <a:ext cx="5434242" cy="730197"/>
            <a:chOff x="611492" y="278221"/>
            <a:chExt cx="5434242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2" y="700640"/>
              <a:ext cx="403175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Design Principles in MIPS ISA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4848250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MIPS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 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ISA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中的一些设计思想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E64CC06F-2AF2-4883-B0CF-371BBB8BEEF4}"/>
              </a:ext>
            </a:extLst>
          </p:cNvPr>
          <p:cNvSpPr/>
          <p:nvPr/>
        </p:nvSpPr>
        <p:spPr>
          <a:xfrm>
            <a:off x="641269" y="1280686"/>
            <a:ext cx="10913423" cy="38634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简单源于规整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越小越快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优秀的设计需要好的折中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加速大概率事件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抽象</a:t>
            </a:r>
          </a:p>
        </p:txBody>
      </p:sp>
    </p:spTree>
    <p:extLst>
      <p:ext uri="{BB962C8B-B14F-4D97-AF65-F5344CB8AC3E}">
        <p14:creationId xmlns:p14="http://schemas.microsoft.com/office/powerpoint/2010/main" val="3987999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5243040" cy="730196"/>
            <a:chOff x="611493" y="278221"/>
            <a:chExt cx="5243040" cy="73019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39"/>
              <a:ext cx="524304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Execution Frequency of MIPS Instructions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752759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MIPS</a:t>
              </a:r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指令的使用频率</a:t>
              </a:r>
              <a:endParaRPr lang="en-US" altLang="zh-CN" sz="2800" b="1" spc="151" dirty="0">
                <a:solidFill>
                  <a:schemeClr val="tx1">
                    <a:lumMod val="85000"/>
                    <a:lumOff val="15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aphicFrame>
        <p:nvGraphicFramePr>
          <p:cNvPr id="5" name="Group 44">
            <a:extLst>
              <a:ext uri="{FF2B5EF4-FFF2-40B4-BE49-F238E27FC236}">
                <a16:creationId xmlns:a16="http://schemas.microsoft.com/office/drawing/2014/main" id="{8065AEF9-DE03-401B-8CFC-24D10FB99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634348"/>
              </p:ext>
            </p:extLst>
          </p:nvPr>
        </p:nvGraphicFramePr>
        <p:xfrm>
          <a:off x="1259600" y="1821336"/>
          <a:ext cx="9672799" cy="3748191"/>
        </p:xfrm>
        <a:graphic>
          <a:graphicData uri="http://schemas.openxmlformats.org/drawingml/2006/table">
            <a:tbl>
              <a:tblPr/>
              <a:tblGrid>
                <a:gridCol w="22202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0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5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543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指令类别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MIPS</a:t>
                      </a: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范例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SPEC2006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Int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SPEC2006 FP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3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算术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add, sub,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addi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48%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5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数据传输（访存）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lw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lb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lbu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lh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lhu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sb,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lui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35%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36%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5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逻辑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and, or, nor, andi, ori, sll, srl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507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条件分支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beq, bne, slt, slti, sltiu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34%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32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跳转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j, jr, jal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  <a:endParaRPr kumimoji="0" lang="en-AU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kumimoji="0" lang="en-AU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305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272898" cy="730197"/>
            <a:chOff x="611493" y="278221"/>
            <a:chExt cx="4272898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2598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ISAs——ARM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68690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——ARM</a:t>
              </a:r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20D159F7-D086-4381-B25E-DA36A946DACD}"/>
              </a:ext>
            </a:extLst>
          </p:cNvPr>
          <p:cNvSpPr txBox="1">
            <a:spLocks/>
          </p:cNvSpPr>
          <p:nvPr/>
        </p:nvSpPr>
        <p:spPr>
          <a:xfrm>
            <a:off x="731838" y="1278739"/>
            <a:ext cx="10728325" cy="485982"/>
          </a:xfrm>
          <a:prstGeom prst="rect">
            <a:avLst/>
          </a:prstGeom>
        </p:spPr>
        <p:txBody>
          <a:bodyPr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公司授权体系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82D91C57-B925-46FC-83D8-5C42F2AB9FAD}"/>
              </a:ext>
            </a:extLst>
          </p:cNvPr>
          <p:cNvSpPr/>
          <p:nvPr/>
        </p:nvSpPr>
        <p:spPr>
          <a:xfrm>
            <a:off x="1793171" y="3565785"/>
            <a:ext cx="2555224" cy="2879294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AF11B2F5-5C09-495E-97C7-A04B882DA75A}"/>
              </a:ext>
            </a:extLst>
          </p:cNvPr>
          <p:cNvSpPr txBox="1"/>
          <p:nvPr/>
        </p:nvSpPr>
        <p:spPr>
          <a:xfrm>
            <a:off x="5314654" y="5552525"/>
            <a:ext cx="5102201" cy="8808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只能按照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设计好的处理器类型、在指定的代工厂进行生产。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5">
            <a:extLst>
              <a:ext uri="{FF2B5EF4-FFF2-40B4-BE49-F238E27FC236}">
                <a16:creationId xmlns:a16="http://schemas.microsoft.com/office/drawing/2014/main" id="{CA30CDD5-A826-4EEA-9190-71E0847CD971}"/>
              </a:ext>
            </a:extLst>
          </p:cNvPr>
          <p:cNvCxnSpPr/>
          <p:nvPr/>
        </p:nvCxnSpPr>
        <p:spPr>
          <a:xfrm flipV="1">
            <a:off x="1793171" y="5400963"/>
            <a:ext cx="2555224" cy="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6">
            <a:extLst>
              <a:ext uri="{FF2B5EF4-FFF2-40B4-BE49-F238E27FC236}">
                <a16:creationId xmlns:a16="http://schemas.microsoft.com/office/drawing/2014/main" id="{7D7E1925-82BA-4643-B041-D50740CF5529}"/>
              </a:ext>
            </a:extLst>
          </p:cNvPr>
          <p:cNvCxnSpPr/>
          <p:nvPr/>
        </p:nvCxnSpPr>
        <p:spPr>
          <a:xfrm>
            <a:off x="1793171" y="4500169"/>
            <a:ext cx="2555224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7">
            <a:extLst>
              <a:ext uri="{FF2B5EF4-FFF2-40B4-BE49-F238E27FC236}">
                <a16:creationId xmlns:a16="http://schemas.microsoft.com/office/drawing/2014/main" id="{28D4AAF5-4011-4808-8628-1BA2EDEC30FF}"/>
              </a:ext>
            </a:extLst>
          </p:cNvPr>
          <p:cNvSpPr txBox="1"/>
          <p:nvPr/>
        </p:nvSpPr>
        <p:spPr>
          <a:xfrm>
            <a:off x="2036972" y="5549324"/>
            <a:ext cx="2222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处理器优化包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物理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包授权（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14" name="TextBox 8">
            <a:extLst>
              <a:ext uri="{FF2B5EF4-FFF2-40B4-BE49-F238E27FC236}">
                <a16:creationId xmlns:a16="http://schemas.microsoft.com/office/drawing/2014/main" id="{6B1C7FB4-EB7A-4CC2-9D2C-0A65E077E51C}"/>
              </a:ext>
            </a:extLst>
          </p:cNvPr>
          <p:cNvSpPr txBox="1"/>
          <p:nvPr/>
        </p:nvSpPr>
        <p:spPr>
          <a:xfrm>
            <a:off x="1959387" y="4757788"/>
            <a:ext cx="2222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处理器授权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41D31B60-907F-410B-90EB-6B8F20A13DF7}"/>
              </a:ext>
            </a:extLst>
          </p:cNvPr>
          <p:cNvSpPr txBox="1"/>
          <p:nvPr/>
        </p:nvSpPr>
        <p:spPr>
          <a:xfrm>
            <a:off x="1914416" y="3850221"/>
            <a:ext cx="22227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指令集授权</a:t>
            </a:r>
          </a:p>
        </p:txBody>
      </p:sp>
      <p:sp>
        <p:nvSpPr>
          <p:cNvPr id="16" name="TextBox 10">
            <a:extLst>
              <a:ext uri="{FF2B5EF4-FFF2-40B4-BE49-F238E27FC236}">
                <a16:creationId xmlns:a16="http://schemas.microsoft.com/office/drawing/2014/main" id="{296A0DFD-061B-4C1A-978E-C816A43763F4}"/>
              </a:ext>
            </a:extLst>
          </p:cNvPr>
          <p:cNvSpPr txBox="1"/>
          <p:nvPr/>
        </p:nvSpPr>
        <p:spPr>
          <a:xfrm>
            <a:off x="5314654" y="4548408"/>
            <a:ext cx="5102201" cy="8808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提供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RTL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代码，处理器的核数、缓存可以自己配置。自主设计主频、工艺、代工厂等。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TextBox 11">
            <a:extLst>
              <a:ext uri="{FF2B5EF4-FFF2-40B4-BE49-F238E27FC236}">
                <a16:creationId xmlns:a16="http://schemas.microsoft.com/office/drawing/2014/main" id="{77BE7229-AE51-4D06-891F-36B97CB8DCCD}"/>
              </a:ext>
            </a:extLst>
          </p:cNvPr>
          <p:cNvSpPr txBox="1"/>
          <p:nvPr/>
        </p:nvSpPr>
        <p:spPr>
          <a:xfrm>
            <a:off x="5314654" y="3565785"/>
            <a:ext cx="5102201" cy="88088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50000"/>
              </a:lnSpc>
              <a:buSzPct val="60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按照所授权的架构和指令集（如</a:t>
            </a:r>
            <a:r>
              <a:rPr lang="en-US" altLang="zh-CN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ARMv8</a:t>
            </a:r>
            <a:r>
              <a:rPr lang="zh-CN" altLang="en-US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）自行编写代码、设计芯片。</a:t>
            </a:r>
            <a:endParaRPr lang="en-US" altLang="zh-CN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Right Arrow 12">
            <a:extLst>
              <a:ext uri="{FF2B5EF4-FFF2-40B4-BE49-F238E27FC236}">
                <a16:creationId xmlns:a16="http://schemas.microsoft.com/office/drawing/2014/main" id="{D21198A9-5CBC-498B-A07D-9BAD2E240A3C}"/>
              </a:ext>
            </a:extLst>
          </p:cNvPr>
          <p:cNvSpPr/>
          <p:nvPr/>
        </p:nvSpPr>
        <p:spPr>
          <a:xfrm>
            <a:off x="4457030" y="3935106"/>
            <a:ext cx="680985" cy="22156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0" name="Right Arrow 13">
            <a:extLst>
              <a:ext uri="{FF2B5EF4-FFF2-40B4-BE49-F238E27FC236}">
                <a16:creationId xmlns:a16="http://schemas.microsoft.com/office/drawing/2014/main" id="{2B06FE20-BC4C-4F8E-B013-4157617E7D89}"/>
              </a:ext>
            </a:extLst>
          </p:cNvPr>
          <p:cNvSpPr/>
          <p:nvPr/>
        </p:nvSpPr>
        <p:spPr>
          <a:xfrm>
            <a:off x="4455032" y="4910732"/>
            <a:ext cx="680985" cy="22156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2" name="Right Arrow 14">
            <a:extLst>
              <a:ext uri="{FF2B5EF4-FFF2-40B4-BE49-F238E27FC236}">
                <a16:creationId xmlns:a16="http://schemas.microsoft.com/office/drawing/2014/main" id="{BF5CA64D-35C8-426B-9FC4-2BB509F49717}"/>
              </a:ext>
            </a:extLst>
          </p:cNvPr>
          <p:cNvSpPr/>
          <p:nvPr/>
        </p:nvSpPr>
        <p:spPr>
          <a:xfrm>
            <a:off x="4453887" y="5783388"/>
            <a:ext cx="680985" cy="221569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03A4467F-708A-4FF1-B215-521FC132E7C2}"/>
              </a:ext>
            </a:extLst>
          </p:cNvPr>
          <p:cNvSpPr txBox="1">
            <a:spLocks/>
          </p:cNvSpPr>
          <p:nvPr/>
        </p:nvSpPr>
        <p:spPr>
          <a:xfrm>
            <a:off x="731838" y="1997774"/>
            <a:ext cx="10728326" cy="1202011"/>
          </a:xfrm>
          <a:prstGeom prst="rect">
            <a:avLst/>
          </a:prstGeom>
        </p:spPr>
        <p:txBody>
          <a:bodyPr/>
          <a:lstStyle>
            <a:lvl1pPr marL="228600" indent="-22860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ts val="600"/>
              </a:spcBef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ARM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目前在全球拥有大约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个授权合作商、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家伙伴，但是购买架构授权的厂家不超过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en-US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家，中国有华为、飞腾获得了架构授权。</a:t>
            </a:r>
          </a:p>
        </p:txBody>
      </p:sp>
    </p:spTree>
    <p:extLst>
      <p:ext uri="{BB962C8B-B14F-4D97-AF65-F5344CB8AC3E}">
        <p14:creationId xmlns:p14="http://schemas.microsoft.com/office/powerpoint/2010/main" val="2465504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272898" cy="730197"/>
            <a:chOff x="611493" y="278221"/>
            <a:chExt cx="4272898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2598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ISAs——ARM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68690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——ARM</a:t>
              </a: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93B37134-0610-458B-B9E5-E62795234CB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25925" y="1785372"/>
            <a:ext cx="5415448" cy="343746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299B58A-14BD-41C1-A352-D92AA4A356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4763" t="3557" r="16054" b="12477"/>
          <a:stretch/>
        </p:blipFill>
        <p:spPr>
          <a:xfrm>
            <a:off x="731838" y="1742738"/>
            <a:ext cx="5245099" cy="368322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7DCA809-F663-867B-ED2E-86F5120587BB}"/>
              </a:ext>
            </a:extLst>
          </p:cNvPr>
          <p:cNvSpPr/>
          <p:nvPr/>
        </p:nvSpPr>
        <p:spPr>
          <a:xfrm>
            <a:off x="9456820" y="4367463"/>
            <a:ext cx="745958" cy="28875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506CD3A-25CC-E1B1-B3F5-B3B7E7CEC2C9}"/>
              </a:ext>
            </a:extLst>
          </p:cNvPr>
          <p:cNvSpPr/>
          <p:nvPr/>
        </p:nvSpPr>
        <p:spPr>
          <a:xfrm>
            <a:off x="10511587" y="4363450"/>
            <a:ext cx="745958" cy="28875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580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272898" cy="730197"/>
            <a:chOff x="611493" y="278221"/>
            <a:chExt cx="4272898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2598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ISAs——ARM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68690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——ARM</a:t>
              </a:r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234BD869-8A59-488E-9037-F4FA10B182A5}"/>
              </a:ext>
            </a:extLst>
          </p:cNvPr>
          <p:cNvSpPr txBox="1">
            <a:spLocks/>
          </p:cNvSpPr>
          <p:nvPr/>
        </p:nvSpPr>
        <p:spPr>
          <a:xfrm>
            <a:off x="731838" y="1278739"/>
            <a:ext cx="10728325" cy="485982"/>
          </a:xfrm>
          <a:prstGeom prst="rect">
            <a:avLst/>
          </a:prstGeom>
        </p:spPr>
        <p:txBody>
          <a:bodyPr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ARMv7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指令集（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位） 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 — 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通用寄存器</a:t>
            </a: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0AF3740D-2272-417B-A14D-C24D53EAB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5586792"/>
              </p:ext>
            </p:extLst>
          </p:nvPr>
        </p:nvGraphicFramePr>
        <p:xfrm>
          <a:off x="1081547" y="1988432"/>
          <a:ext cx="10068231" cy="27736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12492">
                  <a:extLst>
                    <a:ext uri="{9D8B030D-6E8A-4147-A177-3AD203B41FA5}">
                      <a16:colId xmlns:a16="http://schemas.microsoft.com/office/drawing/2014/main" val="3100414186"/>
                    </a:ext>
                  </a:extLst>
                </a:gridCol>
                <a:gridCol w="1130709">
                  <a:extLst>
                    <a:ext uri="{9D8B030D-6E8A-4147-A177-3AD203B41FA5}">
                      <a16:colId xmlns:a16="http://schemas.microsoft.com/office/drawing/2014/main" val="3237618031"/>
                    </a:ext>
                  </a:extLst>
                </a:gridCol>
                <a:gridCol w="5427407">
                  <a:extLst>
                    <a:ext uri="{9D8B030D-6E8A-4147-A177-3AD203B41FA5}">
                      <a16:colId xmlns:a16="http://schemas.microsoft.com/office/drawing/2014/main" val="3462308678"/>
                    </a:ext>
                  </a:extLst>
                </a:gridCol>
                <a:gridCol w="1897623">
                  <a:extLst>
                    <a:ext uri="{9D8B030D-6E8A-4147-A177-3AD203B41FA5}">
                      <a16:colId xmlns:a16="http://schemas.microsoft.com/office/drawing/2014/main" val="23068503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寄存器编号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助记符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使用约定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保存者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0863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R0~R3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a1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～</a:t>
                      </a:r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用于传入函数参数，传出返回值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调用者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1461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R4~R11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v1~v8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用于存放函数的局部变量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被调用者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4217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R12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过程调用中间临时寄存器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调用者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5864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R13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栈指针寄存器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被调用者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378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R14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LR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链接寄存器，用于存放返回地址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被调用者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8422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R15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程序计数器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，不能用于任何其它用途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——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5691671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2857BDE3-B3A2-7890-E867-E0E207521FAC}"/>
              </a:ext>
            </a:extLst>
          </p:cNvPr>
          <p:cNvSpPr txBox="1"/>
          <p:nvPr/>
        </p:nvSpPr>
        <p:spPr>
          <a:xfrm>
            <a:off x="1081547" y="4985823"/>
            <a:ext cx="934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：上述寄存器仅限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USER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空间寄存器，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中实际共有</a:t>
            </a: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37</a:t>
            </a:r>
            <a:r>
              <a:rPr lang="zh-CN" altLang="en-US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个寄存器</a:t>
            </a:r>
          </a:p>
        </p:txBody>
      </p:sp>
    </p:spTree>
    <p:extLst>
      <p:ext uri="{BB962C8B-B14F-4D97-AF65-F5344CB8AC3E}">
        <p14:creationId xmlns:p14="http://schemas.microsoft.com/office/powerpoint/2010/main" val="1966513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272898" cy="730197"/>
            <a:chOff x="611493" y="278221"/>
            <a:chExt cx="4272898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2598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ISAs——ARM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68690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——ARM</a:t>
              </a:r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234BD869-8A59-488E-9037-F4FA10B182A5}"/>
              </a:ext>
            </a:extLst>
          </p:cNvPr>
          <p:cNvSpPr txBox="1">
            <a:spLocks/>
          </p:cNvSpPr>
          <p:nvPr/>
        </p:nvSpPr>
        <p:spPr>
          <a:xfrm>
            <a:off x="731838" y="1278739"/>
            <a:ext cx="10728325" cy="485982"/>
          </a:xfrm>
          <a:prstGeom prst="rect">
            <a:avLst/>
          </a:prstGeom>
        </p:spPr>
        <p:txBody>
          <a:bodyPr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ARMv7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指令集（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位） 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 — 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当前程序状态寄存器（</a:t>
            </a:r>
            <a:r>
              <a:rPr lang="en-US" altLang="zh-CN" sz="3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CPSR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6A919B1-DAF8-4CE0-EE44-9FB45C822651}"/>
              </a:ext>
            </a:extLst>
          </p:cNvPr>
          <p:cNvGrpSpPr/>
          <p:nvPr/>
        </p:nvGrpSpPr>
        <p:grpSpPr>
          <a:xfrm>
            <a:off x="1397290" y="1998942"/>
            <a:ext cx="9421484" cy="4329667"/>
            <a:chOff x="1397290" y="1998942"/>
            <a:chExt cx="9421484" cy="432966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425BFA6E-9D3A-0E2D-4565-26649CA8F5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CFCFB"/>
                </a:clrFrom>
                <a:clrTo>
                  <a:srgbClr val="FCFCFB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7290" y="1998942"/>
              <a:ext cx="9421484" cy="43296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6C10916-3A8F-B0AE-16E8-0D05A949196A}"/>
                </a:ext>
              </a:extLst>
            </p:cNvPr>
            <p:cNvSpPr/>
            <p:nvPr/>
          </p:nvSpPr>
          <p:spPr>
            <a:xfrm>
              <a:off x="9264316" y="6051884"/>
              <a:ext cx="1530394" cy="276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3C86064-91C9-7C73-B629-5A0A16D82E0F}"/>
                </a:ext>
              </a:extLst>
            </p:cNvPr>
            <p:cNvSpPr/>
            <p:nvPr/>
          </p:nvSpPr>
          <p:spPr>
            <a:xfrm>
              <a:off x="9264316" y="3557383"/>
              <a:ext cx="589547" cy="4731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64A01C6B-65F9-D9D5-07B0-294A08634C3E}"/>
              </a:ext>
            </a:extLst>
          </p:cNvPr>
          <p:cNvSpPr/>
          <p:nvPr/>
        </p:nvSpPr>
        <p:spPr>
          <a:xfrm>
            <a:off x="1624263" y="3344779"/>
            <a:ext cx="3717758" cy="1227221"/>
          </a:xfrm>
          <a:prstGeom prst="rect">
            <a:avLst/>
          </a:prstGeom>
          <a:noFill/>
          <a:ln w="28575">
            <a:solidFill>
              <a:srgbClr val="0066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955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272898" cy="730197"/>
            <a:chOff x="611493" y="278221"/>
            <a:chExt cx="4272898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2598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ISAs——ARM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68690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——ARM</a:t>
              </a:r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234BD869-8A59-488E-9037-F4FA10B182A5}"/>
              </a:ext>
            </a:extLst>
          </p:cNvPr>
          <p:cNvSpPr txBox="1">
            <a:spLocks/>
          </p:cNvSpPr>
          <p:nvPr/>
        </p:nvSpPr>
        <p:spPr>
          <a:xfrm>
            <a:off x="731838" y="1278739"/>
            <a:ext cx="10728325" cy="485982"/>
          </a:xfrm>
          <a:prstGeom prst="rect">
            <a:avLst/>
          </a:prstGeom>
        </p:spPr>
        <p:txBody>
          <a:bodyPr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ARMv7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指令集 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 — 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汇编指令格式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5FC1BCE-8F78-4AAD-89E5-89E28B978E5A}"/>
              </a:ext>
            </a:extLst>
          </p:cNvPr>
          <p:cNvSpPr/>
          <p:nvPr/>
        </p:nvSpPr>
        <p:spPr>
          <a:xfrm>
            <a:off x="1068782" y="1995058"/>
            <a:ext cx="10082147" cy="819398"/>
          </a:xfrm>
          <a:prstGeom prst="rect">
            <a:avLst/>
          </a:prstGeom>
          <a:solidFill>
            <a:srgbClr val="FFC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&lt;opcode&gt; {&lt;</a:t>
            </a:r>
            <a:r>
              <a:rPr lang="en-US" altLang="zh-CN" sz="2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cond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&gt;} {S}   &lt;Rd&gt;, &lt;Rn&gt; {,&lt;</a:t>
            </a:r>
            <a:r>
              <a:rPr lang="en-US" altLang="zh-CN" sz="28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operand2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&gt;}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5517F3-43AF-4541-8DBC-FAB76E2F84BA}"/>
              </a:ext>
            </a:extLst>
          </p:cNvPr>
          <p:cNvSpPr/>
          <p:nvPr/>
        </p:nvSpPr>
        <p:spPr>
          <a:xfrm>
            <a:off x="1068782" y="3002611"/>
            <a:ext cx="10082147" cy="27970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opcode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：指令助记符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cond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：执行条件，对应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CPSR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寄存器中的标志位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Z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</a:t>
            </a:r>
            <a:endParaRPr lang="en-US" altLang="zh-CN" sz="2400" dirty="0">
              <a:solidFill>
                <a:srgbClr val="FF00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：是否影响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CPSR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寄存器的值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：目的寄存器；</a:t>
            </a:r>
            <a:r>
              <a:rPr lang="en-US" altLang="zh-CN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个源操作数的寄存器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342900" indent="-342900" algn="just">
              <a:lnSpc>
                <a:spcPct val="150000"/>
              </a:lnSpc>
              <a:buClr>
                <a:srgbClr val="FF0066"/>
              </a:buClr>
              <a:buFont typeface="Wingdings" panose="05000000000000000000" pitchFamily="2" charset="2"/>
              <a:buChar char="p"/>
            </a:pPr>
            <a:r>
              <a:rPr lang="en-US" altLang="zh-CN" sz="240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operand2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：第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个操作数（可能是</a:t>
            </a:r>
            <a:r>
              <a:rPr lang="zh-CN" altLang="en-US" sz="24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立即数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，或</a:t>
            </a:r>
            <a:r>
              <a:rPr lang="zh-CN" altLang="en-US" sz="24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，或</a:t>
            </a:r>
            <a:r>
              <a:rPr lang="zh-CN" altLang="en-US" sz="2400" dirty="0">
                <a:solidFill>
                  <a:srgbClr val="FF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寄存器移位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52935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自由: 形状 22"/>
          <p:cNvSpPr/>
          <p:nvPr/>
        </p:nvSpPr>
        <p:spPr bwMode="auto">
          <a:xfrm rot="12600000">
            <a:off x="628798" y="267712"/>
            <a:ext cx="166903" cy="731887"/>
          </a:xfrm>
          <a:custGeom>
            <a:avLst/>
            <a:gdLst>
              <a:gd name="connsiteX0" fmla="*/ 260214 w 260214"/>
              <a:gd name="connsiteY0" fmla="*/ 995963 h 1141060"/>
              <a:gd name="connsiteX1" fmla="*/ 0 w 260214"/>
              <a:gd name="connsiteY1" fmla="*/ 1141060 h 1141060"/>
              <a:gd name="connsiteX2" fmla="*/ 0 w 260214"/>
              <a:gd name="connsiteY2" fmla="*/ 146621 h 1141060"/>
              <a:gd name="connsiteX3" fmla="*/ 260214 w 260214"/>
              <a:gd name="connsiteY3" fmla="*/ 0 h 1141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214" h="1141060">
                <a:moveTo>
                  <a:pt x="260214" y="995963"/>
                </a:moveTo>
                <a:lnTo>
                  <a:pt x="0" y="1141060"/>
                </a:lnTo>
                <a:lnTo>
                  <a:pt x="0" y="146621"/>
                </a:lnTo>
                <a:lnTo>
                  <a:pt x="260214" y="0"/>
                </a:lnTo>
                <a:close/>
              </a:path>
            </a:pathLst>
          </a:custGeom>
          <a:solidFill>
            <a:srgbClr val="0075E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dirty="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99A9F6E-9457-4F84-A192-4FD305E1E399}"/>
              </a:ext>
            </a:extLst>
          </p:cNvPr>
          <p:cNvGrpSpPr/>
          <p:nvPr/>
        </p:nvGrpSpPr>
        <p:grpSpPr>
          <a:xfrm>
            <a:off x="611495" y="278225"/>
            <a:ext cx="4272898" cy="730197"/>
            <a:chOff x="611493" y="278221"/>
            <a:chExt cx="4272898" cy="730196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297BC28-DD3C-44C3-A8BA-1F5DFEE9D689}"/>
                </a:ext>
              </a:extLst>
            </p:cNvPr>
            <p:cNvSpPr/>
            <p:nvPr/>
          </p:nvSpPr>
          <p:spPr>
            <a:xfrm>
              <a:off x="611493" y="700640"/>
              <a:ext cx="3259861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spc="15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等线 Light" panose="02010600030101010101" pitchFamily="2" charset="-122"/>
                  <a:ea typeface="等线 Light" panose="02010600030101010101" pitchFamily="2" charset="-122"/>
                </a:rPr>
                <a:t>Other ISAs——ARM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893B1525-3B1F-48D5-8382-8E78492CDB66}"/>
                </a:ext>
              </a:extLst>
            </p:cNvPr>
            <p:cNvSpPr/>
            <p:nvPr/>
          </p:nvSpPr>
          <p:spPr>
            <a:xfrm>
              <a:off x="1197484" y="278221"/>
              <a:ext cx="3686907" cy="5232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其它指令集</a:t>
              </a:r>
              <a:r>
                <a:rPr lang="en-US" altLang="zh-CN" sz="2800" b="1" spc="15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——ARM</a:t>
              </a:r>
            </a:p>
          </p:txBody>
        </p:sp>
      </p:grpSp>
      <p:sp>
        <p:nvSpPr>
          <p:cNvPr id="8" name="标题 1">
            <a:extLst>
              <a:ext uri="{FF2B5EF4-FFF2-40B4-BE49-F238E27FC236}">
                <a16:creationId xmlns:a16="http://schemas.microsoft.com/office/drawing/2014/main" id="{234BD869-8A59-488E-9037-F4FA10B182A5}"/>
              </a:ext>
            </a:extLst>
          </p:cNvPr>
          <p:cNvSpPr txBox="1">
            <a:spLocks/>
          </p:cNvSpPr>
          <p:nvPr/>
        </p:nvSpPr>
        <p:spPr>
          <a:xfrm>
            <a:off x="731838" y="1278739"/>
            <a:ext cx="10728325" cy="485982"/>
          </a:xfrm>
          <a:prstGeom prst="rect">
            <a:avLst/>
          </a:prstGeom>
        </p:spPr>
        <p:txBody>
          <a:bodyPr/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32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ARMv7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指令集 </a:t>
            </a:r>
            <a:r>
              <a:rPr lang="en-US" altLang="zh-CN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— — </a:t>
            </a:r>
            <a:r>
              <a:rPr lang="zh-CN" altLang="en-US" sz="3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条件执行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B5517F3-43AF-4541-8DBC-FAB76E2F84BA}"/>
              </a:ext>
            </a:extLst>
          </p:cNvPr>
          <p:cNvSpPr/>
          <p:nvPr/>
        </p:nvSpPr>
        <p:spPr>
          <a:xfrm>
            <a:off x="1068782" y="1996735"/>
            <a:ext cx="5027218" cy="388800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algn="just">
              <a:lnSpc>
                <a:spcPct val="150000"/>
              </a:lnSpc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int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gcd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(int a, int b) {</a:t>
            </a:r>
          </a:p>
          <a:p>
            <a:pPr algn="just">
              <a:lnSpc>
                <a:spcPct val="150000"/>
              </a:lnSpc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while (a != b) {</a:t>
            </a:r>
          </a:p>
          <a:p>
            <a:pPr algn="just">
              <a:lnSpc>
                <a:spcPct val="150000"/>
              </a:lnSpc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	if (a &gt; b) a = a - b;</a:t>
            </a:r>
          </a:p>
          <a:p>
            <a:pPr algn="just">
              <a:lnSpc>
                <a:spcPct val="150000"/>
              </a:lnSpc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	else         b = b – a;</a:t>
            </a:r>
          </a:p>
          <a:p>
            <a:pPr algn="just">
              <a:lnSpc>
                <a:spcPct val="150000"/>
              </a:lnSpc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}</a:t>
            </a:r>
          </a:p>
          <a:p>
            <a:pPr algn="just">
              <a:lnSpc>
                <a:spcPct val="150000"/>
              </a:lnSpc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return a;</a:t>
            </a:r>
          </a:p>
          <a:p>
            <a:pPr algn="just">
              <a:lnSpc>
                <a:spcPct val="150000"/>
              </a:lnSpc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}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877EE4-164D-42BC-899A-00CC39316A5C}"/>
              </a:ext>
            </a:extLst>
          </p:cNvPr>
          <p:cNvSpPr/>
          <p:nvPr/>
        </p:nvSpPr>
        <p:spPr>
          <a:xfrm>
            <a:off x="6095998" y="1996735"/>
            <a:ext cx="5027218" cy="378565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 lIns="72000" rIns="72000">
            <a:spAutoFit/>
          </a:bodyPr>
          <a:lstStyle/>
          <a:p>
            <a:pPr algn="just">
              <a:buClr>
                <a:srgbClr val="FF0066"/>
              </a:buClr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gcd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:</a:t>
            </a:r>
          </a:p>
          <a:p>
            <a:pPr algn="just"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CMP	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r0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//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影响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CPSR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</a:t>
            </a:r>
            <a:r>
              <a:rPr lang="en-US" altLang="zh-CN" sz="2400" dirty="0" err="1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BEQ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	end</a:t>
            </a:r>
          </a:p>
          <a:p>
            <a:pPr algn="just"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</a:t>
            </a:r>
            <a:r>
              <a:rPr lang="en-US" altLang="zh-CN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BLT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	less</a:t>
            </a:r>
          </a:p>
          <a:p>
            <a:pPr algn="just"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SUB	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r0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r0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</a:t>
            </a:r>
            <a:r>
              <a:rPr lang="en-US" altLang="zh-CN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gcd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less:</a:t>
            </a:r>
          </a:p>
          <a:p>
            <a:pPr algn="just"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SUB	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r1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r0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</a:t>
            </a:r>
            <a:r>
              <a:rPr lang="en-US" altLang="zh-CN" sz="2400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gcd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buClr>
                <a:srgbClr val="FF0066"/>
              </a:buClr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end: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37F9557-8A42-B622-7C20-7A10FF6E3746}"/>
              </a:ext>
            </a:extLst>
          </p:cNvPr>
          <p:cNvSpPr/>
          <p:nvPr/>
        </p:nvSpPr>
        <p:spPr>
          <a:xfrm>
            <a:off x="9686260" y="2018001"/>
            <a:ext cx="1426323" cy="35306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66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分支语句</a:t>
            </a:r>
          </a:p>
        </p:txBody>
      </p:sp>
    </p:spTree>
    <p:extLst>
      <p:ext uri="{BB962C8B-B14F-4D97-AF65-F5344CB8AC3E}">
        <p14:creationId xmlns:p14="http://schemas.microsoft.com/office/powerpoint/2010/main" val="37196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100000">
              <a:schemeClr val="tx1"/>
            </a:gs>
            <a:gs pos="57000">
              <a:srgbClr val="000000">
                <a:alpha val="92000"/>
              </a:srgbClr>
            </a:gs>
            <a:gs pos="0">
              <a:schemeClr val="tx1">
                <a:alpha val="23000"/>
              </a:schemeClr>
            </a:gs>
          </a:gsLst>
          <a:lin ang="0" scaled="1"/>
        </a:gra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提纲页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1_tju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宋体" pitchFamily="2" charset="-122"/>
          </a:defRPr>
        </a:defPPr>
      </a:lstStyle>
    </a:lnDef>
  </a:objectDefaults>
  <a:extraClrSchemeLst>
    <a:extraClrScheme>
      <a:clrScheme name="1_tju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tju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tju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38991</TotalTime>
  <Words>13821</Words>
  <Application>Microsoft Office PowerPoint</Application>
  <PresentationFormat>宽屏</PresentationFormat>
  <Paragraphs>1979</Paragraphs>
  <Slides>128</Slides>
  <Notes>128</Notes>
  <HiddenSlides>3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128</vt:i4>
      </vt:variant>
    </vt:vector>
  </HeadingPairs>
  <TitlesOfParts>
    <vt:vector size="145" baseType="lpstr">
      <vt:lpstr>-apple-system</vt:lpstr>
      <vt:lpstr>E-BZ</vt:lpstr>
      <vt:lpstr>FZHTK--GBK1-0</vt:lpstr>
      <vt:lpstr>FZSSK--GBK1-0</vt:lpstr>
      <vt:lpstr>HiddenHorzOCR</vt:lpstr>
      <vt:lpstr>HiddenHorzOCR-Identity-H</vt:lpstr>
      <vt:lpstr>等线</vt:lpstr>
      <vt:lpstr>等线 Light</vt:lpstr>
      <vt:lpstr>华文彩云</vt:lpstr>
      <vt:lpstr>宋体</vt:lpstr>
      <vt:lpstr>微软雅黑</vt:lpstr>
      <vt:lpstr>Arial</vt:lpstr>
      <vt:lpstr>Times New Roman</vt:lpstr>
      <vt:lpstr>Wingdings</vt:lpstr>
      <vt:lpstr>Office 主题​​</vt:lpstr>
      <vt:lpstr>提纲页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陈冠宏</dc:creator>
  <cp:lastModifiedBy>Jizeng Wei</cp:lastModifiedBy>
  <cp:revision>2994</cp:revision>
  <dcterms:created xsi:type="dcterms:W3CDTF">2016-08-12T08:20:00Z</dcterms:created>
  <dcterms:modified xsi:type="dcterms:W3CDTF">2024-10-04T02:49:44Z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